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5" r:id="rId1"/>
  </p:sldMasterIdLst>
  <p:notesMasterIdLst>
    <p:notesMasterId r:id="rId58"/>
  </p:notesMasterIdLst>
  <p:sldIdLst>
    <p:sldId id="256" r:id="rId2"/>
    <p:sldId id="258" r:id="rId3"/>
    <p:sldId id="328" r:id="rId4"/>
    <p:sldId id="257" r:id="rId5"/>
    <p:sldId id="354" r:id="rId6"/>
    <p:sldId id="352" r:id="rId7"/>
    <p:sldId id="361" r:id="rId8"/>
    <p:sldId id="353" r:id="rId9"/>
    <p:sldId id="259" r:id="rId10"/>
    <p:sldId id="332" r:id="rId11"/>
    <p:sldId id="262" r:id="rId12"/>
    <p:sldId id="261" r:id="rId13"/>
    <p:sldId id="358" r:id="rId14"/>
    <p:sldId id="274" r:id="rId15"/>
    <p:sldId id="281" r:id="rId16"/>
    <p:sldId id="265" r:id="rId17"/>
    <p:sldId id="266" r:id="rId18"/>
    <p:sldId id="267" r:id="rId19"/>
    <p:sldId id="268" r:id="rId20"/>
    <p:sldId id="269" r:id="rId21"/>
    <p:sldId id="282" r:id="rId22"/>
    <p:sldId id="283" r:id="rId23"/>
    <p:sldId id="331" r:id="rId24"/>
    <p:sldId id="284" r:id="rId25"/>
    <p:sldId id="270" r:id="rId26"/>
    <p:sldId id="277" r:id="rId27"/>
    <p:sldId id="276" r:id="rId28"/>
    <p:sldId id="271" r:id="rId29"/>
    <p:sldId id="278" r:id="rId30"/>
    <p:sldId id="280" r:id="rId31"/>
    <p:sldId id="334" r:id="rId32"/>
    <p:sldId id="297" r:id="rId33"/>
    <p:sldId id="335" r:id="rId34"/>
    <p:sldId id="333" r:id="rId35"/>
    <p:sldId id="346" r:id="rId36"/>
    <p:sldId id="347" r:id="rId37"/>
    <p:sldId id="348" r:id="rId38"/>
    <p:sldId id="359" r:id="rId39"/>
    <p:sldId id="350" r:id="rId40"/>
    <p:sldId id="360" r:id="rId41"/>
    <p:sldId id="320" r:id="rId42"/>
    <p:sldId id="357" r:id="rId43"/>
    <p:sldId id="312" r:id="rId44"/>
    <p:sldId id="309" r:id="rId45"/>
    <p:sldId id="339" r:id="rId46"/>
    <p:sldId id="311" r:id="rId47"/>
    <p:sldId id="313" r:id="rId48"/>
    <p:sldId id="344" r:id="rId49"/>
    <p:sldId id="323" r:id="rId50"/>
    <p:sldId id="355" r:id="rId51"/>
    <p:sldId id="362" r:id="rId52"/>
    <p:sldId id="330" r:id="rId53"/>
    <p:sldId id="351" r:id="rId54"/>
    <p:sldId id="325" r:id="rId55"/>
    <p:sldId id="363" r:id="rId56"/>
    <p:sldId id="324"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379" autoAdjust="0"/>
    <p:restoredTop sz="93548" autoAdjust="0"/>
  </p:normalViewPr>
  <p:slideViewPr>
    <p:cSldViewPr snapToGrid="0" snapToObjects="1">
      <p:cViewPr varScale="1">
        <p:scale>
          <a:sx n="84" d="100"/>
          <a:sy n="84" d="100"/>
        </p:scale>
        <p:origin x="83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3D3FD-EB68-EE47-BB7C-83EB3556507E}" type="datetimeFigureOut">
              <a:rPr lang="en-US" smtClean="0"/>
              <a:pPr/>
              <a:t>8/22/2018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A14615-F284-844E-A2C1-DC0F240F6E22}" type="slidenum">
              <a:rPr lang="en-US" smtClean="0"/>
              <a:pPr/>
              <a:t>‹#›</a:t>
            </a:fld>
            <a:endParaRPr lang="en-US"/>
          </a:p>
        </p:txBody>
      </p:sp>
    </p:spTree>
    <p:extLst>
      <p:ext uri="{BB962C8B-B14F-4D97-AF65-F5344CB8AC3E}">
        <p14:creationId xmlns:p14="http://schemas.microsoft.com/office/powerpoint/2010/main" val="35675474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http://</a:t>
            </a:r>
            <a:r>
              <a:rPr lang="en-US" dirty="0" err="1"/>
              <a:t>www.cleanenergyregulator.gov.au</a:t>
            </a:r>
            <a:r>
              <a:rPr lang="en-US" dirty="0"/>
              <a:t>/ERF/Want-to-participate-in-the-Emissions-Reduction-Fund</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a:t>
            </a:fld>
            <a:endParaRPr lang="en-US"/>
          </a:p>
        </p:txBody>
      </p:sp>
    </p:spTree>
    <p:extLst>
      <p:ext uri="{BB962C8B-B14F-4D97-AF65-F5344CB8AC3E}">
        <p14:creationId xmlns:p14="http://schemas.microsoft.com/office/powerpoint/2010/main" val="294826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Australian Fire Information’: http://</a:t>
            </a:r>
            <a:r>
              <a:rPr lang="en-US" dirty="0" err="1"/>
              <a:t>www.firenorth.org.au</a:t>
            </a:r>
            <a:r>
              <a:rPr lang="en-US" dirty="0"/>
              <a:t>/nafi3/</a:t>
            </a:r>
          </a:p>
          <a:p>
            <a:r>
              <a:rPr lang="en-US" dirty="0"/>
              <a:t>‘The Darwin</a:t>
            </a:r>
            <a:r>
              <a:rPr lang="en-US" baseline="0" dirty="0"/>
              <a:t> Centre for Bushfire Research’: http://</a:t>
            </a:r>
            <a:r>
              <a:rPr lang="en-US" baseline="0" dirty="0" err="1"/>
              <a:t>riel.cdu.edu.au</a:t>
            </a:r>
            <a:r>
              <a:rPr lang="en-US" baseline="0" dirty="0"/>
              <a:t>/contact-us</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19</a:t>
            </a:fld>
            <a:endParaRPr lang="en-US"/>
          </a:p>
        </p:txBody>
      </p:sp>
    </p:spTree>
    <p:extLst>
      <p:ext uri="{BB962C8B-B14F-4D97-AF65-F5344CB8AC3E}">
        <p14:creationId xmlns:p14="http://schemas.microsoft.com/office/powerpoint/2010/main" val="3465988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a:t>
            </a:r>
            <a:r>
              <a:rPr lang="en-US" baseline="0" dirty="0"/>
              <a:t> requirements’: http://</a:t>
            </a:r>
            <a:r>
              <a:rPr lang="en-US" baseline="0" dirty="0" err="1"/>
              <a:t>www.cleanenergyregulator.gov.au</a:t>
            </a:r>
            <a:r>
              <a:rPr lang="en-US" baseline="0" dirty="0"/>
              <a:t>/ERF/Want-to-participate-in-the-Emissions-Reduction-Fund/Planning-a-project/Eligibility-</a:t>
            </a:r>
            <a:r>
              <a:rPr lang="en-US" baseline="0" dirty="0" err="1"/>
              <a:t>additionality</a:t>
            </a:r>
            <a:r>
              <a:rPr lang="en-US" baseline="0" dirty="0"/>
              <a:t>-and-newness</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21</a:t>
            </a:fld>
            <a:endParaRPr lang="en-US"/>
          </a:p>
        </p:txBody>
      </p:sp>
    </p:spTree>
    <p:extLst>
      <p:ext uri="{BB962C8B-B14F-4D97-AF65-F5344CB8AC3E}">
        <p14:creationId xmlns:p14="http://schemas.microsoft.com/office/powerpoint/2010/main" val="163374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‘Legal Right’: http://</a:t>
            </a:r>
            <a:r>
              <a:rPr lang="en-US" dirty="0" err="1"/>
              <a:t>www.cleanenergyregulator.gov.au</a:t>
            </a:r>
            <a:r>
              <a:rPr lang="en-US" dirty="0"/>
              <a:t>/ERF/Want-to-participate-in-the-Emissions-Reduction-Fund/Planning-a-project/Legal-right</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dirty="0"/>
              <a:t>‘here’; download form:</a:t>
            </a:r>
            <a:r>
              <a:rPr lang="en-AU" sz="1200" baseline="0" dirty="0"/>
              <a:t> http://</a:t>
            </a:r>
            <a:r>
              <a:rPr lang="en-AU" sz="1200" baseline="0" dirty="0" err="1"/>
              <a:t>www.cleanenergyregulator.gov.au</a:t>
            </a:r>
            <a:r>
              <a:rPr lang="en-AU" sz="1200" baseline="0" dirty="0"/>
              <a:t>/</a:t>
            </a:r>
            <a:r>
              <a:rPr lang="en-AU" sz="1200" baseline="0" dirty="0" err="1"/>
              <a:t>DocumentAssets</a:t>
            </a:r>
            <a:r>
              <a:rPr lang="en-AU" sz="1200" baseline="0" dirty="0"/>
              <a:t>/Pages/Eligible-interest-holder-consent-</a:t>
            </a:r>
            <a:r>
              <a:rPr lang="en-AU" sz="1200" baseline="0" dirty="0" err="1"/>
              <a:t>form.aspx</a:t>
            </a:r>
            <a:endParaRPr lang="en-AU" sz="1200" baseline="0" dirty="0"/>
          </a:p>
          <a:p>
            <a:r>
              <a:rPr lang="en-AU" sz="1200" dirty="0"/>
              <a:t>‘here’: legal interest law: https://</a:t>
            </a:r>
            <a:r>
              <a:rPr lang="en-AU" sz="1200" dirty="0" err="1"/>
              <a:t>www.comlaw.gov.au</a:t>
            </a:r>
            <a:r>
              <a:rPr lang="en-AU" sz="1200" dirty="0"/>
              <a:t>/Details/C2015C00260</a:t>
            </a:r>
          </a:p>
          <a:p>
            <a:endParaRPr lang="en-AU" sz="1200" dirty="0"/>
          </a:p>
          <a:p>
            <a:r>
              <a:rPr lang="en-AU" sz="1200" dirty="0"/>
              <a:t>Northern Land Council (NLC) </a:t>
            </a:r>
            <a:r>
              <a:rPr lang="en-AU" sz="1200" b="1" dirty="0"/>
              <a:t>Section 19 Land Use Agreements </a:t>
            </a:r>
          </a:p>
          <a:p>
            <a:r>
              <a:rPr lang="en-AU" sz="1200" dirty="0"/>
              <a:t>(Aboriginal Land Rights Act ALRA) gives traditional owners an</a:t>
            </a:r>
            <a:r>
              <a:rPr lang="en-AU" sz="1200" baseline="0" dirty="0"/>
              <a:t> </a:t>
            </a:r>
            <a:r>
              <a:rPr lang="en-AU" sz="1200" dirty="0"/>
              <a:t>opportunity to consider, develop terms and conditions and the</a:t>
            </a:r>
            <a:r>
              <a:rPr lang="en-AU" sz="1200" baseline="0" dirty="0"/>
              <a:t> </a:t>
            </a:r>
            <a:r>
              <a:rPr lang="en-AU" sz="1200" dirty="0"/>
              <a:t>right to consent to or reject proposals on their land. In Western</a:t>
            </a:r>
            <a:r>
              <a:rPr lang="en-AU" sz="1200" baseline="0" dirty="0"/>
              <a:t> </a:t>
            </a:r>
            <a:r>
              <a:rPr lang="en-AU" sz="1200" dirty="0"/>
              <a:t>Australia or Queensland, tenure will usually fall under Native Title </a:t>
            </a:r>
            <a:r>
              <a:rPr lang="en-AU" sz="1200" b="1" dirty="0"/>
              <a:t>Indigenous Land Use Agreements (ILUA)</a:t>
            </a:r>
            <a:r>
              <a:rPr lang="en-AU" sz="1200" dirty="0"/>
              <a:t>.</a:t>
            </a:r>
            <a:r>
              <a:rPr lang="en-AU" sz="1200" b="0" i="0" kern="1200" baseline="0" dirty="0">
                <a:solidFill>
                  <a:schemeClr val="tx1"/>
                </a:solidFill>
                <a:effectLst/>
              </a:rPr>
              <a:t> </a:t>
            </a:r>
            <a:r>
              <a:rPr lang="en-AU" sz="1200" kern="1200" dirty="0">
                <a:solidFill>
                  <a:schemeClr val="tx1"/>
                </a:solidFill>
              </a:rPr>
              <a:t>If you are the </a:t>
            </a:r>
            <a:r>
              <a:rPr lang="en-AU" sz="1200" b="1" kern="1200" dirty="0">
                <a:solidFill>
                  <a:schemeClr val="tx1"/>
                </a:solidFill>
              </a:rPr>
              <a:t>non-exclusive native title </a:t>
            </a:r>
            <a:r>
              <a:rPr lang="en-AU" sz="1200" kern="1200" dirty="0">
                <a:solidFill>
                  <a:schemeClr val="tx1"/>
                </a:solidFill>
              </a:rPr>
              <a:t>holders of the land then (unless your legal right to carry out the project is recognised in a consent determination as part of your native title) you will need to enter into </a:t>
            </a:r>
            <a:r>
              <a:rPr lang="en-AU" sz="1200" b="1" kern="1200" dirty="0">
                <a:solidFill>
                  <a:schemeClr val="tx1"/>
                </a:solidFill>
              </a:rPr>
              <a:t>an Interested Parties Agreement </a:t>
            </a:r>
            <a:r>
              <a:rPr lang="en-AU" sz="1200" kern="1200" dirty="0">
                <a:solidFill>
                  <a:schemeClr val="tx1"/>
                </a:solidFill>
              </a:rPr>
              <a:t>with the other land owners or land interest holders (e.g. pastoral lessee, government agency or authority if reserved for conservation or Aboriginal people.)</a:t>
            </a:r>
            <a:endParaRPr lang="en-AU" sz="1200"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obligations: http://</a:t>
            </a:r>
            <a:r>
              <a:rPr lang="en-US" dirty="0" err="1"/>
              <a:t>www.cleanenergyregulator.gov.au</a:t>
            </a:r>
            <a:r>
              <a:rPr lang="en-US" dirty="0"/>
              <a:t>/ERF/Want-to-participate-in-the-Emissions-Reduction-Fund/Planning-a-project/participant-obligations</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24</a:t>
            </a:fld>
            <a:endParaRPr lang="en-US"/>
          </a:p>
        </p:txBody>
      </p:sp>
    </p:spTree>
    <p:extLst>
      <p:ext uri="{BB962C8B-B14F-4D97-AF65-F5344CB8AC3E}">
        <p14:creationId xmlns:p14="http://schemas.microsoft.com/office/powerpoint/2010/main" val="3798552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Forward Abatement estimate information:</a:t>
            </a:r>
            <a:r>
              <a:rPr lang="en-US" baseline="0" dirty="0"/>
              <a:t> http://</a:t>
            </a:r>
            <a:r>
              <a:rPr lang="en-US" baseline="0" dirty="0" err="1"/>
              <a:t>www.cleanenergyregulator.gov.au</a:t>
            </a:r>
            <a:r>
              <a:rPr lang="en-US" baseline="0" dirty="0"/>
              <a:t>/ERF/Want-to-participate-in-the-Emissions-Reduction-Fund/Step-1-Apply/Forward-abatement-estimates</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25</a:t>
            </a:fld>
            <a:endParaRPr lang="en-US"/>
          </a:p>
        </p:txBody>
      </p:sp>
    </p:spTree>
    <p:extLst>
      <p:ext uri="{BB962C8B-B14F-4D97-AF65-F5344CB8AC3E}">
        <p14:creationId xmlns:p14="http://schemas.microsoft.com/office/powerpoint/2010/main" val="4215070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for info on aggregation: http://</a:t>
            </a:r>
            <a:r>
              <a:rPr lang="en-US" dirty="0" err="1"/>
              <a:t>www.cleanenergyregulator.gov.au</a:t>
            </a:r>
            <a:r>
              <a:rPr lang="en-US" dirty="0"/>
              <a:t>/ERF/Want-to-participate-in-the-Emissions-Reduction-Fund/Planning-a-project/Aggregation-under-the-Emissions-Reduction-Fund</a:t>
            </a:r>
          </a:p>
        </p:txBody>
      </p:sp>
      <p:sp>
        <p:nvSpPr>
          <p:cNvPr id="4" name="Slide Number Placeholder 3"/>
          <p:cNvSpPr>
            <a:spLocks noGrp="1"/>
          </p:cNvSpPr>
          <p:nvPr>
            <p:ph type="sldNum" sz="quarter" idx="10"/>
          </p:nvPr>
        </p:nvSpPr>
        <p:spPr/>
        <p:txBody>
          <a:bodyPr/>
          <a:lstStyle/>
          <a:p>
            <a:fld id="{FFA14615-F284-844E-A2C1-DC0F240F6E22}" type="slidenum">
              <a:rPr lang="en-US" smtClean="0"/>
              <a:pPr/>
              <a:t>27</a:t>
            </a:fld>
            <a:endParaRPr lang="en-US"/>
          </a:p>
        </p:txBody>
      </p:sp>
    </p:spTree>
    <p:extLst>
      <p:ext uri="{BB962C8B-B14F-4D97-AF65-F5344CB8AC3E}">
        <p14:creationId xmlns:p14="http://schemas.microsoft.com/office/powerpoint/2010/main" val="251348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28</a:t>
            </a:fld>
            <a:endParaRPr lang="en-US"/>
          </a:p>
        </p:txBody>
      </p:sp>
    </p:spTree>
    <p:extLst>
      <p:ext uri="{BB962C8B-B14F-4D97-AF65-F5344CB8AC3E}">
        <p14:creationId xmlns:p14="http://schemas.microsoft.com/office/powerpoint/2010/main" val="155498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Applicant</a:t>
            </a:r>
            <a:r>
              <a:rPr lang="en-US" baseline="0" dirty="0"/>
              <a:t> forms: http://</a:t>
            </a:r>
            <a:r>
              <a:rPr lang="en-US" baseline="0" dirty="0" err="1"/>
              <a:t>www.cleanenergyregulator.gov.au</a:t>
            </a:r>
            <a:r>
              <a:rPr lang="en-US" baseline="0" dirty="0"/>
              <a:t>/ERF/Forms-and-resources/apply-to-participate</a:t>
            </a:r>
          </a:p>
          <a:p>
            <a:r>
              <a:rPr lang="en-US" baseline="0" dirty="0"/>
              <a:t>Portal here: http://</a:t>
            </a:r>
            <a:r>
              <a:rPr lang="en-US" baseline="0" dirty="0" err="1"/>
              <a:t>www.cleanenergyregulator.gov.au</a:t>
            </a:r>
            <a:r>
              <a:rPr lang="en-US" baseline="0" dirty="0"/>
              <a:t>/OSR/CP/Pages/</a:t>
            </a:r>
            <a:r>
              <a:rPr lang="en-US" baseline="0" dirty="0" err="1"/>
              <a:t>default.aspx</a:t>
            </a:r>
            <a:endParaRPr lang="en-US" baseline="0"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31</a:t>
            </a:fld>
            <a:endParaRPr lang="en-US"/>
          </a:p>
        </p:txBody>
      </p:sp>
    </p:spTree>
    <p:extLst>
      <p:ext uri="{BB962C8B-B14F-4D97-AF65-F5344CB8AC3E}">
        <p14:creationId xmlns:p14="http://schemas.microsoft.com/office/powerpoint/2010/main" val="1344718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for video:</a:t>
            </a:r>
            <a:r>
              <a:rPr lang="en-US" baseline="0" dirty="0"/>
              <a:t> https://</a:t>
            </a:r>
            <a:r>
              <a:rPr lang="en-US" baseline="0" dirty="0" err="1"/>
              <a:t>youtu.be</a:t>
            </a:r>
            <a:r>
              <a:rPr lang="en-US" baseline="0" dirty="0"/>
              <a:t>/4mWs9_8ncRc</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35</a:t>
            </a:fld>
            <a:endParaRPr lang="en-US"/>
          </a:p>
        </p:txBody>
      </p:sp>
    </p:spTree>
    <p:extLst>
      <p:ext uri="{BB962C8B-B14F-4D97-AF65-F5344CB8AC3E}">
        <p14:creationId xmlns:p14="http://schemas.microsoft.com/office/powerpoint/2010/main" val="45610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Guide:</a:t>
            </a:r>
            <a:r>
              <a:rPr lang="en-AU" baseline="0" dirty="0"/>
              <a:t> http://</a:t>
            </a:r>
            <a:r>
              <a:rPr lang="en-AU" baseline="0" dirty="0" err="1"/>
              <a:t>www.cleanenergyregulator.gov.au</a:t>
            </a:r>
            <a:r>
              <a:rPr lang="en-AU" baseline="0" dirty="0"/>
              <a:t>/ERF/Forms-and-resources/auctions-and-contracts</a:t>
            </a:r>
            <a:endParaRPr lang="en-AU" dirty="0"/>
          </a:p>
          <a:p>
            <a:pPr marL="0" marR="0" indent="0" algn="l" defTabSz="457200" rtl="0" eaLnBrk="1" fontAlgn="auto" latinLnBrk="0" hangingPunct="1">
              <a:lnSpc>
                <a:spcPct val="100000"/>
              </a:lnSpc>
              <a:spcBef>
                <a:spcPts val="0"/>
              </a:spcBef>
              <a:spcAft>
                <a:spcPts val="0"/>
              </a:spcAft>
              <a:buClrTx/>
              <a:buSzTx/>
              <a:buFontTx/>
              <a:buNone/>
              <a:tabLst/>
              <a:defRPr/>
            </a:pPr>
            <a:r>
              <a:rPr lang="en-AU" dirty="0"/>
              <a:t>ERF website: http://</a:t>
            </a:r>
            <a:r>
              <a:rPr lang="en-AU" dirty="0" err="1"/>
              <a:t>www.cleanenergyregulator.gov.au</a:t>
            </a:r>
            <a:r>
              <a:rPr lang="en-AU" dirty="0"/>
              <a:t>/ERF/Pages/</a:t>
            </a:r>
            <a:r>
              <a:rPr lang="en-AU" dirty="0" err="1"/>
              <a:t>default.aspx</a:t>
            </a:r>
            <a:endParaRPr lang="en-AU"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36</a:t>
            </a:fld>
            <a:endParaRPr lang="en-US"/>
          </a:p>
        </p:txBody>
      </p:sp>
    </p:spTree>
    <p:extLst>
      <p:ext uri="{BB962C8B-B14F-4D97-AF65-F5344CB8AC3E}">
        <p14:creationId xmlns:p14="http://schemas.microsoft.com/office/powerpoint/2010/main" val="1236639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‘Auction Qualification</a:t>
            </a:r>
            <a:r>
              <a:rPr lang="en-US" baseline="0" dirty="0"/>
              <a:t> Form’: http://</a:t>
            </a:r>
            <a:r>
              <a:rPr lang="en-US" baseline="0" dirty="0" err="1"/>
              <a:t>www.cleanenergyregulator.gov.au</a:t>
            </a:r>
            <a:r>
              <a:rPr lang="en-US" baseline="0" dirty="0"/>
              <a:t>/</a:t>
            </a:r>
            <a:r>
              <a:rPr lang="en-US" baseline="0" dirty="0" err="1"/>
              <a:t>DocumentAssets</a:t>
            </a:r>
            <a:r>
              <a:rPr lang="en-US" baseline="0" dirty="0"/>
              <a:t>/Pages/CER-ERF-AUC001---Auction-Qualification---Commercial-</a:t>
            </a:r>
            <a:r>
              <a:rPr lang="en-US" baseline="0" dirty="0" err="1"/>
              <a:t>Terms.aspx</a:t>
            </a:r>
            <a:endParaRPr lang="en-US" baseline="0" dirty="0"/>
          </a:p>
          <a:p>
            <a:r>
              <a:rPr lang="en-US" baseline="0" dirty="0"/>
              <a:t>‘here’ for video: https://</a:t>
            </a:r>
            <a:r>
              <a:rPr lang="en-US" baseline="0" dirty="0" err="1"/>
              <a:t>youtu.be</a:t>
            </a:r>
            <a:r>
              <a:rPr lang="en-US" baseline="0" dirty="0"/>
              <a:t>/67E8s3v_klw</a:t>
            </a: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37</a:t>
            </a:fld>
            <a:endParaRPr lang="en-US"/>
          </a:p>
        </p:txBody>
      </p:sp>
    </p:spTree>
    <p:extLst>
      <p:ext uri="{BB962C8B-B14F-4D97-AF65-F5344CB8AC3E}">
        <p14:creationId xmlns:p14="http://schemas.microsoft.com/office/powerpoint/2010/main" val="1082672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‘Auction registration form’: http://</a:t>
            </a:r>
            <a:r>
              <a:rPr lang="en-US" dirty="0" err="1"/>
              <a:t>www.cleanenergyregulator.gov.au</a:t>
            </a:r>
            <a:r>
              <a:rPr lang="en-US" dirty="0"/>
              <a:t>/</a:t>
            </a:r>
            <a:r>
              <a:rPr lang="en-US" dirty="0" err="1"/>
              <a:t>DocumentAssets</a:t>
            </a:r>
            <a:r>
              <a:rPr lang="en-US" dirty="0"/>
              <a:t>/Pages/CER-ERF-AUC002---Auction-Registration---Delivery-</a:t>
            </a:r>
            <a:r>
              <a:rPr lang="en-US" dirty="0" err="1"/>
              <a:t>Terms.aspx</a:t>
            </a:r>
            <a:endParaRPr lang="en-US"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38</a:t>
            </a:fld>
            <a:endParaRPr lang="en-US"/>
          </a:p>
        </p:txBody>
      </p:sp>
    </p:spTree>
    <p:extLst>
      <p:ext uri="{BB962C8B-B14F-4D97-AF65-F5344CB8AC3E}">
        <p14:creationId xmlns:p14="http://schemas.microsoft.com/office/powerpoint/2010/main" val="1220716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Aus</a:t>
            </a:r>
            <a:r>
              <a:rPr lang="en-US" dirty="0"/>
              <a:t> tender’: https://</a:t>
            </a:r>
            <a:r>
              <a:rPr lang="en-US" dirty="0" err="1"/>
              <a:t>youtu.be</a:t>
            </a:r>
            <a:r>
              <a:rPr lang="en-US" dirty="0"/>
              <a:t>/-ENhGLoby3A</a:t>
            </a:r>
          </a:p>
          <a:p>
            <a:r>
              <a:rPr lang="en-US" dirty="0"/>
              <a:t>‘Auctions</a:t>
            </a:r>
            <a:r>
              <a:rPr lang="en-US" baseline="0" dirty="0"/>
              <a:t> </a:t>
            </a:r>
            <a:r>
              <a:rPr lang="en-US" baseline="0" dirty="0" err="1"/>
              <a:t>Authorised</a:t>
            </a:r>
            <a:r>
              <a:rPr lang="en-US" baseline="0" dirty="0"/>
              <a:t> Bidder’: http://</a:t>
            </a:r>
            <a:r>
              <a:rPr lang="en-US" baseline="0" dirty="0" err="1"/>
              <a:t>www.cleanenergyregulator.gov.au</a:t>
            </a:r>
            <a:r>
              <a:rPr lang="en-US" baseline="0" dirty="0"/>
              <a:t>/ERF/Forms-and-resources/auctions-and-contracts</a:t>
            </a:r>
          </a:p>
          <a:p>
            <a:r>
              <a:rPr lang="en-US" baseline="0" dirty="0"/>
              <a:t>‘here’ for bid for: http://</a:t>
            </a:r>
            <a:r>
              <a:rPr lang="en-US" baseline="0" dirty="0" err="1"/>
              <a:t>www.cleanenergyregulator.gov.au</a:t>
            </a:r>
            <a:r>
              <a:rPr lang="en-US" baseline="0" dirty="0"/>
              <a:t>/</a:t>
            </a:r>
            <a:r>
              <a:rPr lang="en-US" baseline="0" dirty="0" err="1"/>
              <a:t>DocumentAssets</a:t>
            </a:r>
            <a:r>
              <a:rPr lang="en-US" baseline="0" dirty="0"/>
              <a:t>/Pages/Sample-bid-</a:t>
            </a:r>
            <a:r>
              <a:rPr lang="en-US" baseline="0" dirty="0" err="1"/>
              <a:t>form.aspx</a:t>
            </a:r>
            <a:endParaRPr lang="en-US" baseline="0"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39</a:t>
            </a:fld>
            <a:endParaRPr lang="en-US"/>
          </a:p>
        </p:txBody>
      </p:sp>
    </p:spTree>
    <p:extLst>
      <p:ext uri="{BB962C8B-B14F-4D97-AF65-F5344CB8AC3E}">
        <p14:creationId xmlns:p14="http://schemas.microsoft.com/office/powerpoint/2010/main" val="515631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abatement contract: http://</a:t>
            </a:r>
            <a:r>
              <a:rPr lang="en-US" dirty="0" err="1"/>
              <a:t>www.cleanenergyregulator.gov.au</a:t>
            </a:r>
            <a:r>
              <a:rPr lang="en-US" dirty="0"/>
              <a:t>/</a:t>
            </a:r>
            <a:r>
              <a:rPr lang="en-US" dirty="0" err="1"/>
              <a:t>DocumentAssets</a:t>
            </a:r>
            <a:r>
              <a:rPr lang="en-US" dirty="0"/>
              <a:t>/Pages/Carbon-Abatement-</a:t>
            </a:r>
            <a:r>
              <a:rPr lang="en-US" dirty="0" err="1"/>
              <a:t>Contract.aspx</a:t>
            </a:r>
            <a:endParaRPr lang="en-US"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40</a:t>
            </a:fld>
            <a:endParaRPr lang="en-US"/>
          </a:p>
        </p:txBody>
      </p:sp>
    </p:spTree>
    <p:extLst>
      <p:ext uri="{BB962C8B-B14F-4D97-AF65-F5344CB8AC3E}">
        <p14:creationId xmlns:p14="http://schemas.microsoft.com/office/powerpoint/2010/main" val="3089146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10</a:t>
            </a:fld>
            <a:endParaRPr lang="en-US"/>
          </a:p>
        </p:txBody>
      </p:sp>
    </p:spTree>
    <p:extLst>
      <p:ext uri="{BB962C8B-B14F-4D97-AF65-F5344CB8AC3E}">
        <p14:creationId xmlns:p14="http://schemas.microsoft.com/office/powerpoint/2010/main" val="3619447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45</a:t>
            </a:fld>
            <a:endParaRPr lang="en-US"/>
          </a:p>
        </p:txBody>
      </p:sp>
    </p:spTree>
    <p:extLst>
      <p:ext uri="{BB962C8B-B14F-4D97-AF65-F5344CB8AC3E}">
        <p14:creationId xmlns:p14="http://schemas.microsoft.com/office/powerpoint/2010/main" val="3390592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21472" lvl="1" indent="-610737">
              <a:buFont typeface="Arial" pitchFamily="34" charset="0"/>
              <a:buNone/>
            </a:pPr>
            <a:endParaRPr lang="en-AU"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ERF</a:t>
            </a:r>
            <a:r>
              <a:rPr lang="en-US" baseline="0" dirty="0"/>
              <a:t> Audit guide: http://</a:t>
            </a:r>
            <a:r>
              <a:rPr lang="en-US" baseline="0" dirty="0" err="1"/>
              <a:t>www.cleanenergyregulator.gov.au</a:t>
            </a:r>
            <a:r>
              <a:rPr lang="en-US" baseline="0" dirty="0"/>
              <a:t>/</a:t>
            </a:r>
            <a:r>
              <a:rPr lang="en-US" baseline="0" dirty="0" err="1"/>
              <a:t>DocumentAssets</a:t>
            </a:r>
            <a:r>
              <a:rPr lang="en-US" baseline="0" dirty="0"/>
              <a:t>/Pages/Guidance-on-Audits-under-</a:t>
            </a:r>
            <a:r>
              <a:rPr lang="en-US" baseline="0" dirty="0" err="1"/>
              <a:t>ERF.aspx</a:t>
            </a:r>
            <a:endParaRPr lang="en-US" baseline="0" dirty="0"/>
          </a:p>
          <a:p>
            <a:r>
              <a:rPr lang="en-US" baseline="0" dirty="0"/>
              <a:t>‘Here’ ACCUS claiming and selling guide: http://</a:t>
            </a:r>
            <a:r>
              <a:rPr lang="en-US" baseline="0" dirty="0" err="1"/>
              <a:t>www.cleanenergyregulator.gov.au</a:t>
            </a:r>
            <a:r>
              <a:rPr lang="en-US" baseline="0" dirty="0"/>
              <a:t>/</a:t>
            </a:r>
            <a:r>
              <a:rPr lang="en-US" baseline="0" dirty="0" err="1"/>
              <a:t>DocumentAssets</a:t>
            </a:r>
            <a:r>
              <a:rPr lang="en-US" baseline="0" dirty="0"/>
              <a:t>/Pages/Claiming-and-Selling-ACCUs---</a:t>
            </a:r>
            <a:r>
              <a:rPr lang="en-US" baseline="0" dirty="0" err="1"/>
              <a:t>guide.aspx</a:t>
            </a:r>
            <a:endParaRPr lang="en-US" baseline="0" dirty="0"/>
          </a:p>
          <a:p>
            <a:r>
              <a:rPr lang="en-US" baseline="0" dirty="0"/>
              <a:t>‘Here’ for updates: http://</a:t>
            </a:r>
            <a:r>
              <a:rPr lang="en-US" baseline="0" dirty="0" err="1"/>
              <a:t>www.cleanenergyregulator.gov.au</a:t>
            </a:r>
            <a:r>
              <a:rPr lang="en-US" baseline="0" dirty="0"/>
              <a:t>/ERF/Forms-and-resources/reporting-and-auditing</a:t>
            </a:r>
          </a:p>
          <a:p>
            <a:r>
              <a:rPr lang="en-US" dirty="0"/>
              <a:t>‘Here’ list</a:t>
            </a:r>
            <a:r>
              <a:rPr lang="en-US" baseline="0" dirty="0"/>
              <a:t> of auditors: http://</a:t>
            </a:r>
            <a:r>
              <a:rPr lang="en-US" baseline="0" dirty="0" err="1"/>
              <a:t>www.cleanenergyregulator.gov.au</a:t>
            </a:r>
            <a:r>
              <a:rPr lang="en-US" baseline="0" dirty="0"/>
              <a:t>/</a:t>
            </a:r>
            <a:r>
              <a:rPr lang="en-US" baseline="0" dirty="0" err="1"/>
              <a:t>DocumentAssets</a:t>
            </a:r>
            <a:r>
              <a:rPr lang="en-US" baseline="0" dirty="0"/>
              <a:t>/Pages/Register-of-Greenhouse-and-Energy-</a:t>
            </a:r>
            <a:r>
              <a:rPr lang="en-US" baseline="0" dirty="0" err="1"/>
              <a:t>Auditors.aspx</a:t>
            </a:r>
            <a:endParaRPr lang="en-US" baseline="0"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47</a:t>
            </a:fld>
            <a:endParaRPr lang="en-US"/>
          </a:p>
        </p:txBody>
      </p:sp>
    </p:spTree>
    <p:extLst>
      <p:ext uri="{BB962C8B-B14F-4D97-AF65-F5344CB8AC3E}">
        <p14:creationId xmlns:p14="http://schemas.microsoft.com/office/powerpoint/2010/main" val="3642240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details of</a:t>
            </a:r>
            <a:r>
              <a:rPr lang="en-US" baseline="0" dirty="0"/>
              <a:t> Act: https://</a:t>
            </a:r>
            <a:r>
              <a:rPr lang="en-US" baseline="0" dirty="0" err="1"/>
              <a:t>www.comlaw.gov.au</a:t>
            </a:r>
            <a:r>
              <a:rPr lang="en-US" baseline="0" dirty="0"/>
              <a:t>/Details/C2015C00260</a:t>
            </a:r>
          </a:p>
          <a:p>
            <a:endParaRPr lang="en-US" baseline="0" dirty="0"/>
          </a:p>
          <a:p>
            <a:r>
              <a:rPr lang="en-US" baseline="0" dirty="0"/>
              <a:t>Form: Project area: http://</a:t>
            </a:r>
            <a:r>
              <a:rPr lang="en-US" baseline="0" dirty="0" err="1"/>
              <a:t>www.cleanenergyregulator.gov.au</a:t>
            </a:r>
            <a:r>
              <a:rPr lang="en-US" baseline="0" dirty="0"/>
              <a:t>/</a:t>
            </a:r>
            <a:r>
              <a:rPr lang="en-US" baseline="0" dirty="0" err="1"/>
              <a:t>DocumentAssets</a:t>
            </a:r>
            <a:r>
              <a:rPr lang="en-US" baseline="0" dirty="0"/>
              <a:t>/Pages/Application-for-variation-of-registration---project-</a:t>
            </a:r>
            <a:r>
              <a:rPr lang="en-US" baseline="0" dirty="0" err="1"/>
              <a:t>area.aspx</a:t>
            </a:r>
            <a:endParaRPr lang="en-US" baseline="0" dirty="0"/>
          </a:p>
          <a:p>
            <a:endParaRPr lang="en-US" baseline="0" dirty="0"/>
          </a:p>
          <a:p>
            <a:r>
              <a:rPr lang="en-US" baseline="0" dirty="0"/>
              <a:t>Form: project registration; http://</a:t>
            </a:r>
            <a:r>
              <a:rPr lang="en-US" baseline="0" dirty="0" err="1"/>
              <a:t>www.cleanenergyregulator.gov.au</a:t>
            </a:r>
            <a:r>
              <a:rPr lang="en-US" baseline="0" dirty="0"/>
              <a:t>/</a:t>
            </a:r>
            <a:r>
              <a:rPr lang="en-US" baseline="0" dirty="0" err="1"/>
              <a:t>DocumentAssets</a:t>
            </a:r>
            <a:r>
              <a:rPr lang="en-US" baseline="0" dirty="0"/>
              <a:t>/Pages/Application-for-variation-of-a-conditional-declaration-of-a-conditional-registration-of-a-project.aspx</a:t>
            </a:r>
          </a:p>
          <a:p>
            <a:endParaRPr lang="en-US" baseline="0" dirty="0"/>
          </a:p>
          <a:p>
            <a:r>
              <a:rPr lang="en-US" baseline="0" dirty="0"/>
              <a:t>Form: start date: http://</a:t>
            </a:r>
            <a:r>
              <a:rPr lang="en-US" baseline="0" dirty="0" err="1"/>
              <a:t>www.cleanenergyregulator.gov.au</a:t>
            </a:r>
            <a:r>
              <a:rPr lang="en-US" baseline="0" dirty="0"/>
              <a:t>/</a:t>
            </a:r>
            <a:r>
              <a:rPr lang="en-US" baseline="0" dirty="0" err="1"/>
              <a:t>DocumentAssets</a:t>
            </a:r>
            <a:r>
              <a:rPr lang="en-US" baseline="0" dirty="0"/>
              <a:t>/Pages/Application-to-vary-the-commencement-date-for-a-registered-project.aspx</a:t>
            </a:r>
          </a:p>
          <a:p>
            <a:endParaRPr lang="en-US" baseline="0" dirty="0"/>
          </a:p>
          <a:p>
            <a:r>
              <a:rPr lang="en-US" baseline="0" dirty="0"/>
              <a:t>Form: transfer: http://</a:t>
            </a:r>
            <a:r>
              <a:rPr lang="en-US" baseline="0" dirty="0" err="1"/>
              <a:t>www.cleanenergyregulator.gov.au</a:t>
            </a:r>
            <a:r>
              <a:rPr lang="en-US" baseline="0" dirty="0"/>
              <a:t>/</a:t>
            </a:r>
            <a:r>
              <a:rPr lang="en-US" baseline="0" dirty="0" err="1"/>
              <a:t>DocumentAssets</a:t>
            </a:r>
            <a:r>
              <a:rPr lang="en-US" baseline="0" dirty="0"/>
              <a:t>/Pages/Application-to-vary-the-scheme-participant-for-a-registered-project.aspx</a:t>
            </a:r>
          </a:p>
          <a:p>
            <a:endParaRPr lang="en-US" baseline="0" dirty="0"/>
          </a:p>
          <a:p>
            <a:r>
              <a:rPr lang="en-US" baseline="0" dirty="0"/>
              <a:t>Form: change methodology: http://</a:t>
            </a:r>
            <a:r>
              <a:rPr lang="en-US" baseline="0" dirty="0" err="1"/>
              <a:t>www.cleanenergyregulator.gov.au</a:t>
            </a:r>
            <a:r>
              <a:rPr lang="en-US" baseline="0" dirty="0"/>
              <a:t>/</a:t>
            </a:r>
            <a:r>
              <a:rPr lang="en-US" baseline="0" dirty="0" err="1"/>
              <a:t>DocumentAssets</a:t>
            </a:r>
            <a:r>
              <a:rPr lang="en-US" baseline="0" dirty="0"/>
              <a:t>/Pages/Application-to-use-a-different-method-for-a-</a:t>
            </a:r>
            <a:r>
              <a:rPr lang="en-US" baseline="0" dirty="0" err="1"/>
              <a:t>project.aspx</a:t>
            </a:r>
            <a:r>
              <a:rPr lang="en-US" baseline="0" dirty="0"/>
              <a:t>   </a:t>
            </a:r>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51</a:t>
            </a:fld>
            <a:endParaRPr lang="en-US"/>
          </a:p>
        </p:txBody>
      </p:sp>
    </p:spTree>
    <p:extLst>
      <p:ext uri="{BB962C8B-B14F-4D97-AF65-F5344CB8AC3E}">
        <p14:creationId xmlns:p14="http://schemas.microsoft.com/office/powerpoint/2010/main" val="1724365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11</a:t>
            </a:fld>
            <a:endParaRPr lang="en-US"/>
          </a:p>
        </p:txBody>
      </p:sp>
    </p:spTree>
    <p:extLst>
      <p:ext uri="{BB962C8B-B14F-4D97-AF65-F5344CB8AC3E}">
        <p14:creationId xmlns:p14="http://schemas.microsoft.com/office/powerpoint/2010/main" val="238015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Methodology law link: https://</a:t>
            </a:r>
            <a:r>
              <a:rPr lang="en-US" dirty="0" err="1"/>
              <a:t>www.comlaw.gov.au</a:t>
            </a:r>
            <a:r>
              <a:rPr lang="en-US" dirty="0"/>
              <a:t>/Details/F2015L00344</a:t>
            </a:r>
          </a:p>
          <a:p>
            <a:r>
              <a:rPr lang="en-US" dirty="0"/>
              <a:t>‘SavBAT2’ tool link: http://savbat2.net.au/#/welcome – (do a demo) </a:t>
            </a:r>
          </a:p>
          <a:p>
            <a:endParaRPr lang="en-US"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15</a:t>
            </a:fld>
            <a:endParaRPr lang="en-US"/>
          </a:p>
        </p:txBody>
      </p:sp>
    </p:spTree>
    <p:extLst>
      <p:ext uri="{BB962C8B-B14F-4D97-AF65-F5344CB8AC3E}">
        <p14:creationId xmlns:p14="http://schemas.microsoft.com/office/powerpoint/2010/main" val="98260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The above map shows some land parcels registered for Savanna Burning Projects. </a:t>
            </a:r>
          </a:p>
          <a:p>
            <a:pPr marL="0" marR="0" indent="0" algn="l" defTabSz="4572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a:t>‘Indigenous Land Corporation’: http://</a:t>
            </a:r>
            <a:r>
              <a:rPr lang="en-AU" baseline="0" dirty="0" err="1"/>
              <a:t>www.ilc.gov.au</a:t>
            </a:r>
            <a:r>
              <a:rPr lang="en-AU" baseline="0" dirty="0"/>
              <a:t>/Home/Offices</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a:t>‘The Northern Land Council’: http://</a:t>
            </a:r>
            <a:r>
              <a:rPr lang="en-AU" baseline="0" dirty="0" err="1"/>
              <a:t>www.nlc.org.au</a:t>
            </a:r>
            <a:r>
              <a:rPr lang="en-AU" baseline="0" dirty="0"/>
              <a:t>/contact/</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a:t>‘Central Land Council: http://</a:t>
            </a:r>
            <a:r>
              <a:rPr lang="en-AU" baseline="0" dirty="0" err="1"/>
              <a:t>www.clc.org.au</a:t>
            </a:r>
            <a:r>
              <a:rPr lang="en-AU"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a:t>‘North Queensland Land Council: http://</a:t>
            </a:r>
            <a:r>
              <a:rPr lang="en-AU" baseline="0" dirty="0" err="1"/>
              <a:t>nqlc.com.au</a:t>
            </a:r>
            <a:r>
              <a:rPr lang="en-AU"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AU" i="1" baseline="0" dirty="0">
                <a:solidFill>
                  <a:srgbClr val="FF0000"/>
                </a:solidFill>
              </a:rPr>
              <a:t>‘Cape York Land Council:  http://</a:t>
            </a:r>
            <a:r>
              <a:rPr lang="en-AU" i="1" baseline="0" dirty="0" err="1">
                <a:solidFill>
                  <a:srgbClr val="FF0000"/>
                </a:solidFill>
              </a:rPr>
              <a:t>www.cylc.org.au</a:t>
            </a:r>
            <a:r>
              <a:rPr lang="en-AU" i="1" baseline="0" dirty="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t>‘Kimberly Land Council’: http://</a:t>
            </a:r>
            <a:r>
              <a:rPr lang="en-AU" dirty="0" err="1"/>
              <a:t>www.klc.org.au</a:t>
            </a:r>
            <a:r>
              <a:rPr lang="en-AU"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t>‘Land Title Office’: http://</a:t>
            </a:r>
            <a:r>
              <a:rPr lang="en-AU" dirty="0" err="1"/>
              <a:t>www.nt.gov.au</a:t>
            </a:r>
            <a:r>
              <a:rPr lang="en-AU" dirty="0"/>
              <a:t>/justice/</a:t>
            </a:r>
            <a:r>
              <a:rPr lang="en-AU" dirty="0" err="1"/>
              <a:t>bdm</a:t>
            </a:r>
            <a:r>
              <a:rPr lang="en-AU" dirty="0"/>
              <a:t>/</a:t>
            </a:r>
            <a:r>
              <a:rPr lang="en-AU" dirty="0" err="1"/>
              <a:t>land_title_office</a:t>
            </a:r>
            <a:r>
              <a:rPr lang="en-AU"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16</a:t>
            </a:fld>
            <a:endParaRPr lang="en-US"/>
          </a:p>
        </p:txBody>
      </p:sp>
    </p:spTree>
    <p:extLst>
      <p:ext uri="{BB962C8B-B14F-4D97-AF65-F5344CB8AC3E}">
        <p14:creationId xmlns:p14="http://schemas.microsoft.com/office/powerpoint/2010/main" val="275455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‘here’ Rainfall maps:  http://</a:t>
            </a:r>
            <a:r>
              <a:rPr lang="en-AU" dirty="0" err="1"/>
              <a:t>www.environment.gov.au</a:t>
            </a:r>
            <a:r>
              <a:rPr lang="en-AU" dirty="0"/>
              <a:t>/climate-change/emissions-reduction-fund/methods/</a:t>
            </a:r>
            <a:r>
              <a:rPr lang="en-AU" dirty="0" err="1"/>
              <a:t>savanna</a:t>
            </a:r>
            <a:r>
              <a:rPr lang="en-AU" dirty="0"/>
              <a:t>-burning</a:t>
            </a:r>
          </a:p>
          <a:p>
            <a:pPr marL="0" marR="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17</a:t>
            </a:fld>
            <a:endParaRPr lang="en-US"/>
          </a:p>
        </p:txBody>
      </p:sp>
    </p:spTree>
    <p:extLst>
      <p:ext uri="{BB962C8B-B14F-4D97-AF65-F5344CB8AC3E}">
        <p14:creationId xmlns:p14="http://schemas.microsoft.com/office/powerpoint/2010/main" val="283615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Darwin Centre for Bushfire Research’; http://</a:t>
            </a:r>
            <a:r>
              <a:rPr lang="en-AU" dirty="0" err="1"/>
              <a:t>riel.cdu.edu.au</a:t>
            </a:r>
            <a:r>
              <a:rPr lang="en-AU" dirty="0"/>
              <a:t>/contact-us</a:t>
            </a:r>
          </a:p>
          <a:p>
            <a:r>
              <a:rPr lang="en-AU" dirty="0"/>
              <a:t>Qld ‘Department of</a:t>
            </a:r>
            <a:r>
              <a:rPr lang="en-AU" baseline="0" dirty="0"/>
              <a:t> Natural Resources and Mines’: </a:t>
            </a:r>
            <a:r>
              <a:rPr lang="en-AU" dirty="0"/>
              <a:t> https://</a:t>
            </a:r>
            <a:r>
              <a:rPr lang="en-AU" dirty="0" err="1"/>
              <a:t>www.dnrm.qld.gov.au</a:t>
            </a:r>
            <a:r>
              <a:rPr lang="en-AU" dirty="0"/>
              <a:t>/forms/land-property/vegetation-map-request</a:t>
            </a:r>
          </a:p>
          <a:p>
            <a:endParaRPr lang="en-AU" dirty="0"/>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dirty="0"/>
          </a:p>
          <a:p>
            <a:endParaRPr lang="en-US" dirty="0"/>
          </a:p>
        </p:txBody>
      </p:sp>
      <p:sp>
        <p:nvSpPr>
          <p:cNvPr id="4" name="Slide Number Placeholder 3"/>
          <p:cNvSpPr>
            <a:spLocks noGrp="1"/>
          </p:cNvSpPr>
          <p:nvPr>
            <p:ph type="sldNum" sz="quarter" idx="10"/>
          </p:nvPr>
        </p:nvSpPr>
        <p:spPr/>
        <p:txBody>
          <a:bodyPr/>
          <a:lstStyle/>
          <a:p>
            <a:fld id="{FFA14615-F284-844E-A2C1-DC0F240F6E22}" type="slidenum">
              <a:rPr lang="en-US" smtClean="0"/>
              <a:pPr/>
              <a:t>18</a:t>
            </a:fld>
            <a:endParaRPr lang="en-US"/>
          </a:p>
        </p:txBody>
      </p:sp>
    </p:spTree>
    <p:extLst>
      <p:ext uri="{BB962C8B-B14F-4D97-AF65-F5344CB8AC3E}">
        <p14:creationId xmlns:p14="http://schemas.microsoft.com/office/powerpoint/2010/main" val="186000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162278B-978C-D349-976A-D98FC0C7EDDA}" type="datetimeFigureOut">
              <a:rPr lang="en-US" smtClean="0"/>
              <a:pPr/>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315495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162278B-978C-D349-976A-D98FC0C7EDDA}" type="datetimeFigureOut">
              <a:rPr lang="en-US" smtClean="0"/>
              <a:pPr/>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113728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162278B-978C-D349-976A-D98FC0C7EDDA}" type="datetimeFigureOut">
              <a:rPr lang="en-US" smtClean="0"/>
              <a:pPr/>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147278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162278B-978C-D349-976A-D98FC0C7EDDA}" type="datetimeFigureOut">
              <a:rPr lang="en-US" smtClean="0"/>
              <a:pPr/>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189691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B162278B-978C-D349-976A-D98FC0C7EDDA}" type="datetimeFigureOut">
              <a:rPr lang="en-US" smtClean="0"/>
              <a:pPr/>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384316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B162278B-978C-D349-976A-D98FC0C7EDDA}" type="datetimeFigureOut">
              <a:rPr lang="en-US" smtClean="0"/>
              <a:pPr/>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1332089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162278B-978C-D349-976A-D98FC0C7EDDA}" type="datetimeFigureOut">
              <a:rPr lang="en-US" smtClean="0"/>
              <a:pPr/>
              <a:t>8/22/2018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6844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B162278B-978C-D349-976A-D98FC0C7EDDA}" type="datetimeFigureOut">
              <a:rPr lang="en-US" smtClean="0"/>
              <a:pPr/>
              <a:t>8/22/2018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278575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2278B-978C-D349-976A-D98FC0C7EDDA}" type="datetimeFigureOut">
              <a:rPr lang="en-US" smtClean="0"/>
              <a:pPr/>
              <a:t>8/22/2018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5727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162278B-978C-D349-976A-D98FC0C7EDDA}" type="datetimeFigureOut">
              <a:rPr lang="en-US" smtClean="0"/>
              <a:pPr/>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333293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162278B-978C-D349-976A-D98FC0C7EDDA}" type="datetimeFigureOut">
              <a:rPr lang="en-US" smtClean="0"/>
              <a:pPr/>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24150-0BA4-B345-865A-6DB5AB0CA001}" type="slidenum">
              <a:rPr lang="en-US" smtClean="0"/>
              <a:pPr/>
              <a:t>‹#›</a:t>
            </a:fld>
            <a:endParaRPr lang="en-US"/>
          </a:p>
        </p:txBody>
      </p:sp>
    </p:spTree>
    <p:extLst>
      <p:ext uri="{BB962C8B-B14F-4D97-AF65-F5344CB8AC3E}">
        <p14:creationId xmlns:p14="http://schemas.microsoft.com/office/powerpoint/2010/main" val="183932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2278B-978C-D349-976A-D98FC0C7EDDA}" type="datetimeFigureOut">
              <a:rPr lang="en-US" smtClean="0"/>
              <a:pPr/>
              <a:t>8/22/2018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4150-0BA4-B345-865A-6DB5AB0CA001}" type="slidenum">
              <a:rPr lang="en-US" smtClean="0"/>
              <a:pPr/>
              <a:t>‹#›</a:t>
            </a:fld>
            <a:endParaRPr lang="en-US"/>
          </a:p>
        </p:txBody>
      </p:sp>
    </p:spTree>
    <p:extLst>
      <p:ext uri="{BB962C8B-B14F-4D97-AF65-F5344CB8AC3E}">
        <p14:creationId xmlns:p14="http://schemas.microsoft.com/office/powerpoint/2010/main" val="278174403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tif"/><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omlaw.gov.au/Details/F2015L0034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avbat2.net.au/#/welcome" TargetMode="Externa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hyperlink" Target="http://www.klc.org.au/" TargetMode="External"/><Relationship Id="rId3" Type="http://schemas.openxmlformats.org/officeDocument/2006/relationships/hyperlink" Target="http://www.ilc.gov.au/Home/Offices" TargetMode="External"/><Relationship Id="rId7" Type="http://schemas.openxmlformats.org/officeDocument/2006/relationships/hyperlink" Target="http://www.cylc.org.a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nqlc.com.au/" TargetMode="External"/><Relationship Id="rId5" Type="http://schemas.openxmlformats.org/officeDocument/2006/relationships/hyperlink" Target="http://www.clc.org.au/" TargetMode="External"/><Relationship Id="rId10" Type="http://schemas.openxmlformats.org/officeDocument/2006/relationships/image" Target="../media/image22.png"/><Relationship Id="rId4" Type="http://schemas.openxmlformats.org/officeDocument/2006/relationships/hyperlink" Target="http://www.nlc.org.au/contact/" TargetMode="External"/><Relationship Id="rId9" Type="http://schemas.openxmlformats.org/officeDocument/2006/relationships/hyperlink" Target="http://www.nt.gov.au/justice/bdm/land_title_offic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environment.gov.au/climate-change/emissions-reduction-fund/methods/savanna-burn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riel.cdu.edu.au/contact-u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dnrm.qld.gov.au/forms/land-property/vegetation-map-reques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firenorth.org.au/nafi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hyperlink" Target="http://riel.cdu.edu.au/contact-u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Planning-a-project/Eligibility-additionality-and-newnes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Planning-a-project/Legal-righ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www.cleanenergyregulator.gov.au/DocumentAssets/Pages/Eligible-interest-holder-consent-form.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slide" Target="slide16.xml"/><Relationship Id="rId4" Type="http://schemas.openxmlformats.org/officeDocument/2006/relationships/hyperlink" Target="https://www.comlaw.gov.au/Details/C2015C0026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Planning-a-project/participant-obligatio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Step-1-Apply/Forward-abatement-estimat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leanenergyregulator.gov.au/ERF/Want-to-participate-in-the-Emissions-Reduction-Fund/Planning-a-project/Aggregation-under-the-Emissions-Reduction-Fun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www.cleanenergyregulator.gov.au/ERF/Forms-and-resources/apply-to-participat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www.cleanenergyregulator.gov.au/OSR/CP/Pages/default.aspx"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4mWs9_8ncR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hyperlink" Target="http://www.cleanenergyregulator.gov.au/ERF/Pages/default.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cleanenergyregulator.gov.au/ERF/Forms-and-resources/auctions-and-contrac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cleanenergyregulator.gov.au/ERF/Forms-and-resources/auctions-and-contrac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youtu.be/67E8s3v_klw" TargetMode="External"/><Relationship Id="rId4" Type="http://schemas.openxmlformats.org/officeDocument/2006/relationships/hyperlink" Target="http://www.cleanenergyregulator.gov.au/DocumentAssets/Pages/CER-ERF-AUC001---Auction-Qualification---Commercial-Terms.asp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cleanenergyregulator.gov.au/DocumentAssets/Pages/CER-ERF-AUC002---Auction-Registration---Delivery-Terms.asp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ENhGLoby3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cleanenergyregulator.gov.au/DocumentAssets/Pages/Sample-bid-form.aspx" TargetMode="External"/><Relationship Id="rId4" Type="http://schemas.openxmlformats.org/officeDocument/2006/relationships/hyperlink" Target="http://www.cleanenergyregulator.gov.au/ERF/Forms-and-resources/auctions-and-contracts"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53.xml"/><Relationship Id="rId3" Type="http://schemas.openxmlformats.org/officeDocument/2006/relationships/slide" Target="slide9.xml"/><Relationship Id="rId7" Type="http://schemas.openxmlformats.org/officeDocument/2006/relationships/slide" Target="slide14.xml"/><Relationship Id="rId12" Type="http://schemas.openxmlformats.org/officeDocument/2006/relationships/slide" Target="slide52.xml"/><Relationship Id="rId2" Type="http://schemas.openxmlformats.org/officeDocument/2006/relationships/slide" Target="slide5.xml"/><Relationship Id="rId16"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49.xml"/><Relationship Id="rId5" Type="http://schemas.openxmlformats.org/officeDocument/2006/relationships/slide" Target="slide11.xml"/><Relationship Id="rId15" Type="http://schemas.openxmlformats.org/officeDocument/2006/relationships/slide" Target="slide56.xml"/><Relationship Id="rId10" Type="http://schemas.openxmlformats.org/officeDocument/2006/relationships/slide" Target="slide43.xml"/><Relationship Id="rId4" Type="http://schemas.openxmlformats.org/officeDocument/2006/relationships/slide" Target="slide10.xml"/><Relationship Id="rId9" Type="http://schemas.openxmlformats.org/officeDocument/2006/relationships/slide" Target="slide34.xml"/><Relationship Id="rId14" Type="http://schemas.openxmlformats.org/officeDocument/2006/relationships/slide" Target="slide54.xml"/></Relationships>
</file>

<file path=ppt/slides/_rels/slide40.xml.rels><?xml version="1.0" encoding="UTF-8" standalone="yes"?>
<Relationships xmlns="http://schemas.openxmlformats.org/package/2006/relationships"><Relationship Id="rId3" Type="http://schemas.openxmlformats.org/officeDocument/2006/relationships/hyperlink" Target="http://www.cleanenergyregulator.gov.au/DocumentAssets/Pages/Carbon-Abatement-Contract.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leanenergyregulator.gov.au/ERF/Forms-and-resources/reporting-and-audit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cleanenergyregulator.gov.au/DocumentAssets/Pages/Claiming-and-Selling-ACCUs---guide.aspx" TargetMode="External"/><Relationship Id="rId5" Type="http://schemas.openxmlformats.org/officeDocument/2006/relationships/hyperlink" Target="http://www.cleanenergyregulator.gov.au/DocumentAssets/Pages/Guidance-on-Audits-under-ERF.aspx" TargetMode="External"/><Relationship Id="rId4" Type="http://schemas.openxmlformats.org/officeDocument/2006/relationships/hyperlink" Target="http://www.cleanenergyregulator.gov.au/DocumentAssets/Pages/Register-of-Greenhouse-and-Energy-Auditors.aspx"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cleanenergyregulator.gov.au/DocumentAssets/Pages/Application-to-vary-the-scheme-participant-for-a-registered-project.aspx" TargetMode="External"/><Relationship Id="rId3" Type="http://schemas.openxmlformats.org/officeDocument/2006/relationships/hyperlink" Target="mailto:erf@cleanenergyregulator.gov.au" TargetMode="External"/><Relationship Id="rId7" Type="http://schemas.openxmlformats.org/officeDocument/2006/relationships/hyperlink" Target="http://www.cleanenergyregulator.gov.au/DocumentAssets/Pages/Application-to-vary-the-commencement-date-for-a-registered-project.asp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cleanenergyregulator.gov.au/DocumentAssets/Pages/Application-for-variation-of-a-conditional-declaration-of-a-conditional-registration-of-a-project.aspx" TargetMode="External"/><Relationship Id="rId5" Type="http://schemas.openxmlformats.org/officeDocument/2006/relationships/hyperlink" Target="http://www.cleanenergyregulator.gov.au/DocumentAssets/Pages/Application-for-variation-of-registration---project-area.aspx" TargetMode="External"/><Relationship Id="rId10" Type="http://schemas.openxmlformats.org/officeDocument/2006/relationships/image" Target="../media/image57.png"/><Relationship Id="rId4" Type="http://schemas.openxmlformats.org/officeDocument/2006/relationships/hyperlink" Target="https://www.comlaw.gov.au/Details/C2015C00260" TargetMode="External"/><Relationship Id="rId9" Type="http://schemas.openxmlformats.org/officeDocument/2006/relationships/hyperlink" Target="http://www.cleanenergyregulator.gov.au/DocumentAssets/Pages/Application-to-use-a-different-method-for-a-project.asp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9.tif"/><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enquiries@cleanenergyregulator.gov.a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5.ti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t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70600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547074" y="2663560"/>
            <a:ext cx="8139726" cy="830997"/>
          </a:xfrm>
          <a:prstGeom prst="rect">
            <a:avLst/>
          </a:prstGeom>
          <a:noFill/>
        </p:spPr>
        <p:txBody>
          <a:bodyPr wrap="square" rtlCol="0">
            <a:spAutoFit/>
          </a:bodyPr>
          <a:lstStyle/>
          <a:p>
            <a:pPr algn="ctr"/>
            <a:r>
              <a:rPr lang="en-US" sz="2400" dirty="0">
                <a:solidFill>
                  <a:schemeClr val="bg1"/>
                </a:solidFill>
              </a:rPr>
              <a:t>A detailed guide on how to start your own </a:t>
            </a:r>
          </a:p>
          <a:p>
            <a:pPr algn="ctr"/>
            <a:r>
              <a:rPr lang="en-US" sz="2400" dirty="0">
                <a:solidFill>
                  <a:schemeClr val="bg1"/>
                </a:solidFill>
              </a:rPr>
              <a:t>savanna fire management project </a:t>
            </a:r>
          </a:p>
        </p:txBody>
      </p:sp>
      <p:pic>
        <p:nvPicPr>
          <p:cNvPr id="9" name="Picture 8"/>
          <p:cNvPicPr>
            <a:picLocks noChangeAspect="1"/>
          </p:cNvPicPr>
          <p:nvPr/>
        </p:nvPicPr>
        <p:blipFill>
          <a:blip r:embed="rId3"/>
          <a:stretch>
            <a:fillRect/>
          </a:stretch>
        </p:blipFill>
        <p:spPr>
          <a:xfrm>
            <a:off x="7328338" y="5158030"/>
            <a:ext cx="1523698" cy="1523698"/>
          </a:xfrm>
          <a:prstGeom prst="rect">
            <a:avLst/>
          </a:prstGeom>
        </p:spPr>
      </p:pic>
      <p:sp>
        <p:nvSpPr>
          <p:cNvPr id="14" name="TextBox 13"/>
          <p:cNvSpPr txBox="1"/>
          <p:nvPr/>
        </p:nvSpPr>
        <p:spPr>
          <a:xfrm>
            <a:off x="457200" y="2052148"/>
            <a:ext cx="8229600" cy="584776"/>
          </a:xfrm>
          <a:prstGeom prst="rect">
            <a:avLst/>
          </a:prstGeom>
          <a:noFill/>
        </p:spPr>
        <p:txBody>
          <a:bodyPr wrap="square" rtlCol="0">
            <a:spAutoFit/>
          </a:bodyPr>
          <a:lstStyle/>
          <a:p>
            <a:pPr algn="ctr"/>
            <a:r>
              <a:rPr lang="en-US" sz="3200" dirty="0">
                <a:solidFill>
                  <a:srgbClr val="FFFFFF"/>
                </a:solidFill>
              </a:rPr>
              <a:t>Indigenous Fire Management &amp; Carbon Farming </a:t>
            </a:r>
          </a:p>
        </p:txBody>
      </p:sp>
      <p:sp>
        <p:nvSpPr>
          <p:cNvPr id="13" name="Title 1"/>
          <p:cNvSpPr txBox="1">
            <a:spLocks/>
          </p:cNvSpPr>
          <p:nvPr/>
        </p:nvSpPr>
        <p:spPr>
          <a:xfrm>
            <a:off x="-19589" y="-13792"/>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Burning Business </a:t>
            </a:r>
          </a:p>
        </p:txBody>
      </p:sp>
      <p:grpSp>
        <p:nvGrpSpPr>
          <p:cNvPr id="15" name="Group 14"/>
          <p:cNvGrpSpPr/>
          <p:nvPr/>
        </p:nvGrpSpPr>
        <p:grpSpPr>
          <a:xfrm>
            <a:off x="1" y="1047158"/>
            <a:ext cx="9144001" cy="370479"/>
            <a:chOff x="1" y="1047158"/>
            <a:chExt cx="9144001" cy="370479"/>
          </a:xfrm>
        </p:grpSpPr>
        <p:pic>
          <p:nvPicPr>
            <p:cNvPr id="17" name="Picture 16" descr="Pattern_01.tif"/>
            <p:cNvPicPr>
              <a:picLocks noChangeAspect="1"/>
            </p:cNvPicPr>
            <p:nvPr/>
          </p:nvPicPr>
          <p:blipFill rotWithShape="1">
            <a:blip r:embed="rId4">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8" name="Picture 17" descr="Pattern_01.tif"/>
            <p:cNvPicPr>
              <a:picLocks noChangeAspect="1"/>
            </p:cNvPicPr>
            <p:nvPr/>
          </p:nvPicPr>
          <p:blipFill rotWithShape="1">
            <a:blip r:embed="rId4">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9" name="Picture 18" descr="Pattern_01.tif"/>
            <p:cNvPicPr>
              <a:picLocks noChangeAspect="1"/>
            </p:cNvPicPr>
            <p:nvPr/>
          </p:nvPicPr>
          <p:blipFill rotWithShape="1">
            <a:blip r:embed="rId4">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extLst>
      <p:ext uri="{BB962C8B-B14F-4D97-AF65-F5344CB8AC3E}">
        <p14:creationId xmlns:p14="http://schemas.microsoft.com/office/powerpoint/2010/main" val="3570525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59" y="1478920"/>
            <a:ext cx="5462972" cy="5379079"/>
          </a:xfrm>
        </p:spPr>
        <p:txBody>
          <a:bodyPr>
            <a:normAutofit fontScale="25000" lnSpcReduction="20000"/>
          </a:bodyPr>
          <a:lstStyle/>
          <a:p>
            <a:r>
              <a:rPr lang="en-US" sz="7200" dirty="0"/>
              <a:t>One type of carbon farming project is a savanna fire management project.</a:t>
            </a:r>
          </a:p>
          <a:p>
            <a:pPr marL="0" indent="0">
              <a:buNone/>
            </a:pPr>
            <a:endParaRPr lang="en-US" sz="7200" dirty="0">
              <a:solidFill>
                <a:srgbClr val="FF0000"/>
              </a:solidFill>
            </a:endParaRPr>
          </a:p>
          <a:p>
            <a:r>
              <a:rPr lang="en-US" sz="7200" dirty="0"/>
              <a:t>In this project people can use fire in a controlled way to manage the land. This way they can reduce the size and frequency of unmanaged wildfires and therefore reduce the amount of emissions</a:t>
            </a:r>
          </a:p>
          <a:p>
            <a:pPr marL="0" indent="0">
              <a:buNone/>
            </a:pPr>
            <a:endParaRPr lang="en-US" sz="7200" dirty="0"/>
          </a:p>
          <a:p>
            <a:r>
              <a:rPr lang="en-US" sz="7200" dirty="0"/>
              <a:t>To run this project it must follow a </a:t>
            </a:r>
            <a:r>
              <a:rPr lang="en-US" sz="7200" dirty="0">
                <a:solidFill>
                  <a:srgbClr val="9BBB59"/>
                </a:solidFill>
              </a:rPr>
              <a:t>methodology</a:t>
            </a:r>
            <a:r>
              <a:rPr lang="en-US" sz="7200" dirty="0"/>
              <a:t>. A methodology is a step by step guide and includes a strict set of rules. </a:t>
            </a:r>
          </a:p>
          <a:p>
            <a:endParaRPr lang="en-US" sz="7200" dirty="0"/>
          </a:p>
          <a:p>
            <a:r>
              <a:rPr lang="en-US" sz="7200" dirty="0"/>
              <a:t>The methodology has been made using a combination of indigenous knowledge and western science. Indigenous people have been using fire for thousand of years to manage land and now modern science has developed technology that can measure how many emissions go into the air from fires. </a:t>
            </a:r>
            <a:endParaRPr lang="en-US" dirty="0"/>
          </a:p>
        </p:txBody>
      </p:sp>
      <p:pic>
        <p:nvPicPr>
          <p:cNvPr id="15" name="Picture 14"/>
          <p:cNvPicPr>
            <a:picLocks noChangeAspect="1"/>
          </p:cNvPicPr>
          <p:nvPr/>
        </p:nvPicPr>
        <p:blipFill>
          <a:blip r:embed="rId3"/>
          <a:stretch>
            <a:fillRect/>
          </a:stretch>
        </p:blipFill>
        <p:spPr>
          <a:xfrm>
            <a:off x="5630062" y="1159394"/>
            <a:ext cx="3336498" cy="2650171"/>
          </a:xfrm>
          <a:prstGeom prst="rect">
            <a:avLst/>
          </a:prstGeom>
        </p:spPr>
      </p:pic>
      <p:pic>
        <p:nvPicPr>
          <p:cNvPr id="2" name="Picture 1"/>
          <p:cNvPicPr>
            <a:picLocks noChangeAspect="1"/>
          </p:cNvPicPr>
          <p:nvPr/>
        </p:nvPicPr>
        <p:blipFill>
          <a:blip r:embed="rId4"/>
          <a:stretch>
            <a:fillRect/>
          </a:stretch>
        </p:blipFill>
        <p:spPr>
          <a:xfrm>
            <a:off x="5630062" y="4211431"/>
            <a:ext cx="3336497" cy="2311266"/>
          </a:xfrm>
          <a:prstGeom prst="rect">
            <a:avLst/>
          </a:prstGeom>
        </p:spPr>
      </p:pic>
      <p:grpSp>
        <p:nvGrpSpPr>
          <p:cNvPr id="11" name="Group 10"/>
          <p:cNvGrpSpPr/>
          <p:nvPr/>
        </p:nvGrpSpPr>
        <p:grpSpPr>
          <a:xfrm>
            <a:off x="-19589" y="0"/>
            <a:ext cx="9163589" cy="1392979"/>
            <a:chOff x="-29382" y="1600200"/>
            <a:chExt cx="9163589" cy="1392979"/>
          </a:xfrm>
        </p:grpSpPr>
        <p:grpSp>
          <p:nvGrpSpPr>
            <p:cNvPr id="12" name="Group 11"/>
            <p:cNvGrpSpPr/>
            <p:nvPr/>
          </p:nvGrpSpPr>
          <p:grpSpPr>
            <a:xfrm>
              <a:off x="-29382" y="2564296"/>
              <a:ext cx="9144000" cy="428883"/>
              <a:chOff x="1" y="4174418"/>
              <a:chExt cx="9144000" cy="428883"/>
            </a:xfrm>
          </p:grpSpPr>
          <p:pic>
            <p:nvPicPr>
              <p:cNvPr id="20" name="Picture 19"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21" name="Picture 20"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22" name="Picture 21"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23" name="Picture 22"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24" name="Picture 23"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25" name="Picture 24" descr="Pattern_03.tif"/>
              <p:cNvPicPr>
                <a:picLocks noChangeAspect="1"/>
              </p:cNvPicPr>
              <p:nvPr/>
            </p:nvPicPr>
            <p:blipFill rotWithShape="1">
              <a:blip r:embed="rId5">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16"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What are savanna fire management projects?</a:t>
              </a:r>
            </a:p>
          </p:txBody>
        </p:sp>
      </p:grpSp>
    </p:spTree>
    <p:extLst>
      <p:ext uri="{BB962C8B-B14F-4D97-AF65-F5344CB8AC3E}">
        <p14:creationId xmlns:p14="http://schemas.microsoft.com/office/powerpoint/2010/main" val="2877333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18362" y="1407356"/>
            <a:ext cx="8871119" cy="21630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For every tonne of emissions (referred to as tonne of </a:t>
            </a:r>
            <a:r>
              <a:rPr lang="en-US" sz="1800" dirty="0">
                <a:solidFill>
                  <a:srgbClr val="9BBB59"/>
                </a:solidFill>
              </a:rPr>
              <a:t>carbon dioxide equivalents or t/CO</a:t>
            </a:r>
            <a:r>
              <a:rPr lang="en-US" sz="1800" baseline="-25000" dirty="0">
                <a:solidFill>
                  <a:srgbClr val="9BBB59"/>
                </a:solidFill>
              </a:rPr>
              <a:t>2</a:t>
            </a:r>
            <a:r>
              <a:rPr lang="en-US" sz="1800" dirty="0">
                <a:solidFill>
                  <a:srgbClr val="9BBB59"/>
                </a:solidFill>
              </a:rPr>
              <a:t>e</a:t>
            </a:r>
            <a:r>
              <a:rPr lang="en-US" sz="1800" dirty="0"/>
              <a:t>) that a project </a:t>
            </a:r>
            <a:r>
              <a:rPr lang="en-US" sz="1800" dirty="0" err="1"/>
              <a:t>sequests</a:t>
            </a:r>
            <a:r>
              <a:rPr lang="en-US" sz="1800" dirty="0"/>
              <a:t> or abates it can receive a </a:t>
            </a:r>
            <a:r>
              <a:rPr lang="en-US" sz="1800" dirty="0">
                <a:solidFill>
                  <a:schemeClr val="accent3"/>
                </a:solidFill>
              </a:rPr>
              <a:t>carbon credit. </a:t>
            </a:r>
          </a:p>
          <a:p>
            <a:r>
              <a:rPr lang="en-US" sz="1800" dirty="0"/>
              <a:t>A carbon credit can be sold into a </a:t>
            </a:r>
            <a:r>
              <a:rPr lang="en-US" sz="1800" dirty="0">
                <a:solidFill>
                  <a:srgbClr val="9BBB59"/>
                </a:solidFill>
              </a:rPr>
              <a:t>carbon market </a:t>
            </a:r>
            <a:r>
              <a:rPr lang="en-US" sz="1800" dirty="0"/>
              <a:t>for money $$. A carbon market is similar to other markets where you buy and sell goods</a:t>
            </a:r>
          </a:p>
          <a:p>
            <a:r>
              <a:rPr lang="en-US" sz="1800" dirty="0"/>
              <a:t>Carbon credits made in Australia are called </a:t>
            </a:r>
            <a:r>
              <a:rPr lang="en-US" sz="1800" dirty="0">
                <a:solidFill>
                  <a:srgbClr val="9BBB59"/>
                </a:solidFill>
              </a:rPr>
              <a:t>Australian Carbon Credit Units </a:t>
            </a:r>
            <a:r>
              <a:rPr lang="en-US" sz="1800" dirty="0"/>
              <a:t>(ACCU) </a:t>
            </a:r>
          </a:p>
          <a:p>
            <a:r>
              <a:rPr lang="en-US" sz="1800" dirty="0"/>
              <a:t>Policy/ rules surrounding how ACCUs are made, bought and sold have changed many times in Australia. </a:t>
            </a:r>
          </a:p>
          <a:p>
            <a:r>
              <a:rPr lang="en-US" sz="1800" dirty="0"/>
              <a:t>Since 2015, the policy is called the ‘Direct Action Plan’  and under this policy an ACCU can be sold to; </a:t>
            </a:r>
          </a:p>
          <a:p>
            <a:pPr lvl="1"/>
            <a:r>
              <a:rPr lang="en-US" sz="1600" dirty="0"/>
              <a:t>Option A: The Australian Government (the primary market)</a:t>
            </a:r>
          </a:p>
          <a:p>
            <a:pPr lvl="1"/>
            <a:r>
              <a:rPr lang="en-US" sz="1600" dirty="0"/>
              <a:t>Option B: Private organisations (the secondary market)</a:t>
            </a:r>
          </a:p>
        </p:txBody>
      </p:sp>
      <p:grpSp>
        <p:nvGrpSpPr>
          <p:cNvPr id="23" name="Group 22"/>
          <p:cNvGrpSpPr/>
          <p:nvPr/>
        </p:nvGrpSpPr>
        <p:grpSpPr>
          <a:xfrm>
            <a:off x="741253" y="4843215"/>
            <a:ext cx="7945547" cy="1936048"/>
            <a:chOff x="741253" y="3740955"/>
            <a:chExt cx="7945547" cy="1936048"/>
          </a:xfrm>
        </p:grpSpPr>
        <p:sp>
          <p:nvSpPr>
            <p:cNvPr id="11" name="TextBox 10"/>
            <p:cNvSpPr txBox="1"/>
            <p:nvPr/>
          </p:nvSpPr>
          <p:spPr>
            <a:xfrm>
              <a:off x="741253" y="3763768"/>
              <a:ext cx="184864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1 tonne of CO</a:t>
              </a:r>
              <a:r>
                <a:rPr lang="en-US" baseline="-25000" dirty="0"/>
                <a:t>2</a:t>
              </a:r>
              <a:r>
                <a:rPr lang="en-US" dirty="0"/>
                <a:t>e </a:t>
              </a:r>
            </a:p>
          </p:txBody>
        </p:sp>
        <p:sp>
          <p:nvSpPr>
            <p:cNvPr id="12" name="TextBox 11"/>
            <p:cNvSpPr txBox="1"/>
            <p:nvPr/>
          </p:nvSpPr>
          <p:spPr>
            <a:xfrm>
              <a:off x="3964111" y="3740955"/>
              <a:ext cx="183391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1 ACCU</a:t>
              </a:r>
            </a:p>
            <a:p>
              <a:pPr algn="ctr"/>
              <a:r>
                <a:rPr lang="en-US" dirty="0"/>
                <a:t>(1 carbon credit)  </a:t>
              </a:r>
            </a:p>
          </p:txBody>
        </p:sp>
        <p:sp>
          <p:nvSpPr>
            <p:cNvPr id="13" name="TextBox 12"/>
            <p:cNvSpPr txBox="1"/>
            <p:nvPr/>
          </p:nvSpPr>
          <p:spPr>
            <a:xfrm>
              <a:off x="7134743" y="3740955"/>
              <a:ext cx="108072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Sold for $</a:t>
              </a:r>
            </a:p>
          </p:txBody>
        </p:sp>
        <p:pic>
          <p:nvPicPr>
            <p:cNvPr id="16" name="Picture 15"/>
            <p:cNvPicPr>
              <a:picLocks noChangeAspect="1"/>
            </p:cNvPicPr>
            <p:nvPr/>
          </p:nvPicPr>
          <p:blipFill rotWithShape="1">
            <a:blip r:embed="rId3"/>
            <a:srcRect b="11799"/>
            <a:stretch/>
          </p:blipFill>
          <p:spPr>
            <a:xfrm>
              <a:off x="975179" y="4302069"/>
              <a:ext cx="1313998" cy="1374934"/>
            </a:xfrm>
            <a:prstGeom prst="rect">
              <a:avLst/>
            </a:prstGeom>
          </p:spPr>
        </p:pic>
        <p:pic>
          <p:nvPicPr>
            <p:cNvPr id="19" name="Picture 18"/>
            <p:cNvPicPr>
              <a:picLocks noChangeAspect="1"/>
            </p:cNvPicPr>
            <p:nvPr/>
          </p:nvPicPr>
          <p:blipFill rotWithShape="1">
            <a:blip r:embed="rId4"/>
            <a:srcRect l="29689" r="27990"/>
            <a:stretch/>
          </p:blipFill>
          <p:spPr>
            <a:xfrm>
              <a:off x="4331710" y="4591251"/>
              <a:ext cx="1102794" cy="1085751"/>
            </a:xfrm>
            <a:prstGeom prst="rect">
              <a:avLst/>
            </a:prstGeom>
          </p:spPr>
        </p:pic>
        <p:pic>
          <p:nvPicPr>
            <p:cNvPr id="21" name="Picture 20"/>
            <p:cNvPicPr>
              <a:picLocks noChangeAspect="1"/>
            </p:cNvPicPr>
            <p:nvPr/>
          </p:nvPicPr>
          <p:blipFill>
            <a:blip r:embed="rId5"/>
            <a:stretch>
              <a:fillRect/>
            </a:stretch>
          </p:blipFill>
          <p:spPr>
            <a:xfrm>
              <a:off x="6853556" y="4302069"/>
              <a:ext cx="1833244" cy="1374933"/>
            </a:xfrm>
            <a:prstGeom prst="rect">
              <a:avLst/>
            </a:prstGeom>
          </p:spPr>
        </p:pic>
        <p:sp>
          <p:nvSpPr>
            <p:cNvPr id="22" name="Equal 21"/>
            <p:cNvSpPr/>
            <p:nvPr/>
          </p:nvSpPr>
          <p:spPr>
            <a:xfrm>
              <a:off x="2990911" y="4591251"/>
              <a:ext cx="584815" cy="50577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Equal 23"/>
            <p:cNvSpPr/>
            <p:nvPr/>
          </p:nvSpPr>
          <p:spPr>
            <a:xfrm>
              <a:off x="6112662" y="4640954"/>
              <a:ext cx="584815" cy="50577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18" name="Group 17"/>
          <p:cNvGrpSpPr/>
          <p:nvPr/>
        </p:nvGrpSpPr>
        <p:grpSpPr>
          <a:xfrm>
            <a:off x="-19590" y="0"/>
            <a:ext cx="9163590" cy="1407356"/>
            <a:chOff x="0" y="3291755"/>
            <a:chExt cx="9163590" cy="1407356"/>
          </a:xfrm>
        </p:grpSpPr>
        <p:grpSp>
          <p:nvGrpSpPr>
            <p:cNvPr id="20" name="Group 19"/>
            <p:cNvGrpSpPr/>
            <p:nvPr/>
          </p:nvGrpSpPr>
          <p:grpSpPr>
            <a:xfrm>
              <a:off x="0" y="4331902"/>
              <a:ext cx="9144000" cy="367209"/>
              <a:chOff x="0" y="5109294"/>
              <a:chExt cx="9144000" cy="367209"/>
            </a:xfrm>
          </p:grpSpPr>
          <p:pic>
            <p:nvPicPr>
              <p:cNvPr id="26" name="Picture 25" descr="Pattern_02.tif"/>
              <p:cNvPicPr>
                <a:picLocks noChangeAspect="1"/>
              </p:cNvPicPr>
              <p:nvPr/>
            </p:nvPicPr>
            <p:blipFill rotWithShape="1">
              <a:blip r:embed="rId6">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27" name="Picture 26" descr="Pattern_02.tif"/>
              <p:cNvPicPr>
                <a:picLocks noChangeAspect="1"/>
              </p:cNvPicPr>
              <p:nvPr/>
            </p:nvPicPr>
            <p:blipFill rotWithShape="1">
              <a:blip r:embed="rId6">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31" name="Picture 30" descr="Pattern_02.tif"/>
              <p:cNvPicPr>
                <a:picLocks noChangeAspect="1"/>
              </p:cNvPicPr>
              <p:nvPr/>
            </p:nvPicPr>
            <p:blipFill rotWithShape="1">
              <a:blip r:embed="rId6">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32" name="Picture 31" descr="Pattern_02.tif"/>
              <p:cNvPicPr>
                <a:picLocks noChangeAspect="1"/>
              </p:cNvPicPr>
              <p:nvPr/>
            </p:nvPicPr>
            <p:blipFill rotWithShape="1">
              <a:blip r:embed="rId6">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25"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What is the carbon market? </a:t>
              </a:r>
            </a:p>
          </p:txBody>
        </p:sp>
      </p:grpSp>
    </p:spTree>
    <p:extLst>
      <p:ext uri="{BB962C8B-B14F-4D97-AF65-F5344CB8AC3E}">
        <p14:creationId xmlns:p14="http://schemas.microsoft.com/office/powerpoint/2010/main" val="3064411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0" y="1089772"/>
            <a:ext cx="9143999" cy="3036645"/>
          </a:xfrm>
        </p:spPr>
        <p:txBody>
          <a:bodyPr>
            <a:noAutofit/>
          </a:bodyPr>
          <a:lstStyle/>
          <a:p>
            <a:pPr marL="0" indent="0">
              <a:buNone/>
            </a:pPr>
            <a:endParaRPr lang="en-US" sz="1800" dirty="0"/>
          </a:p>
          <a:p>
            <a:r>
              <a:rPr lang="en-US" sz="1800" dirty="0"/>
              <a:t>The amount of carbon credits your savanna fire management project can sell depends on how many tonnes of  CO</a:t>
            </a:r>
            <a:r>
              <a:rPr lang="en-US" sz="1800" baseline="-25000" dirty="0"/>
              <a:t>2</a:t>
            </a:r>
            <a:r>
              <a:rPr lang="en-US" sz="1800" dirty="0"/>
              <a:t>e it reduces compared to before your project starts (when there were unmanaged wildfires). </a:t>
            </a:r>
          </a:p>
          <a:p>
            <a:r>
              <a:rPr lang="en-US" sz="1800" dirty="0"/>
              <a:t>This is called the </a:t>
            </a:r>
            <a:r>
              <a:rPr lang="en-US" sz="1800" dirty="0">
                <a:solidFill>
                  <a:srgbClr val="9BBB59"/>
                </a:solidFill>
              </a:rPr>
              <a:t>baseline</a:t>
            </a:r>
            <a:r>
              <a:rPr lang="en-US" sz="1800" dirty="0">
                <a:solidFill>
                  <a:srgbClr val="FF0000"/>
                </a:solidFill>
              </a:rPr>
              <a:t>.</a:t>
            </a:r>
          </a:p>
          <a:p>
            <a:r>
              <a:rPr lang="en-US" sz="1800" dirty="0"/>
              <a:t>In other words the baseline represents what would happen (how many emissions would be released into the atmosphere) if you didn’t do the project. </a:t>
            </a:r>
          </a:p>
          <a:p>
            <a:r>
              <a:rPr lang="en-US" sz="1800" dirty="0"/>
              <a:t>You can measure the baseline using science, and this process is described in the methodology. </a:t>
            </a:r>
          </a:p>
          <a:p>
            <a:pPr marL="0" indent="0">
              <a:buNone/>
            </a:pPr>
            <a:endParaRPr lang="en-US" sz="1800" dirty="0"/>
          </a:p>
        </p:txBody>
      </p:sp>
      <p:pic>
        <p:nvPicPr>
          <p:cNvPr id="6" name="Picture 2"/>
          <p:cNvPicPr>
            <a:picLocks noChangeAspect="1" noChangeArrowheads="1"/>
          </p:cNvPicPr>
          <p:nvPr/>
        </p:nvPicPr>
        <p:blipFill>
          <a:blip r:embed="rId2" cstate="print">
            <a:alphaModFix/>
            <a:grayscl/>
            <a:extLst>
              <a:ext uri="{28A0092B-C50C-407E-A947-70E740481C1C}">
                <a14:useLocalDpi xmlns:a14="http://schemas.microsoft.com/office/drawing/2010/main" val="0"/>
              </a:ext>
            </a:extLst>
          </a:blip>
          <a:srcRect/>
          <a:stretch>
            <a:fillRect/>
          </a:stretch>
        </p:blipFill>
        <p:spPr bwMode="auto">
          <a:xfrm>
            <a:off x="1883824" y="3704562"/>
            <a:ext cx="5347801" cy="31534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 name="Group 7"/>
          <p:cNvGrpSpPr/>
          <p:nvPr/>
        </p:nvGrpSpPr>
        <p:grpSpPr>
          <a:xfrm>
            <a:off x="-19590" y="0"/>
            <a:ext cx="9163590" cy="1407356"/>
            <a:chOff x="0" y="3291755"/>
            <a:chExt cx="9163590" cy="1407356"/>
          </a:xfrm>
        </p:grpSpPr>
        <p:grpSp>
          <p:nvGrpSpPr>
            <p:cNvPr id="9" name="Group 8"/>
            <p:cNvGrpSpPr/>
            <p:nvPr/>
          </p:nvGrpSpPr>
          <p:grpSpPr>
            <a:xfrm>
              <a:off x="0" y="4331902"/>
              <a:ext cx="9144000" cy="367209"/>
              <a:chOff x="0" y="5109294"/>
              <a:chExt cx="9144000" cy="367209"/>
            </a:xfrm>
          </p:grpSpPr>
          <p:pic>
            <p:nvPicPr>
              <p:cNvPr id="11" name="Picture 10" descr="Pattern_02.tif"/>
              <p:cNvPicPr>
                <a:picLocks noChangeAspect="1"/>
              </p:cNvPicPr>
              <p:nvPr/>
            </p:nvPicPr>
            <p:blipFill rotWithShape="1">
              <a:blip r:embed="rId3">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15" name="Picture 14" descr="Pattern_02.tif"/>
              <p:cNvPicPr>
                <a:picLocks noChangeAspect="1"/>
              </p:cNvPicPr>
              <p:nvPr/>
            </p:nvPicPr>
            <p:blipFill rotWithShape="1">
              <a:blip r:embed="rId3">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16" name="Picture 15" descr="Pattern_02.tif"/>
              <p:cNvPicPr>
                <a:picLocks noChangeAspect="1"/>
              </p:cNvPicPr>
              <p:nvPr/>
            </p:nvPicPr>
            <p:blipFill rotWithShape="1">
              <a:blip r:embed="rId3">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17" name="Picture 16" descr="Pattern_02.tif"/>
              <p:cNvPicPr>
                <a:picLocks noChangeAspect="1"/>
              </p:cNvPicPr>
              <p:nvPr/>
            </p:nvPicPr>
            <p:blipFill rotWithShape="1">
              <a:blip r:embed="rId3">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10"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What is the carbon market? </a:t>
              </a:r>
            </a:p>
          </p:txBody>
        </p:sp>
      </p:grpSp>
    </p:spTree>
    <p:extLst>
      <p:ext uri="{BB962C8B-B14F-4D97-AF65-F5344CB8AC3E}">
        <p14:creationId xmlns:p14="http://schemas.microsoft.com/office/powerpoint/2010/main" val="2131937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txBox="1">
            <a:spLocks noGrp="1"/>
          </p:cNvSpPr>
          <p:nvPr>
            <p:ph idx="1"/>
          </p:nvPr>
        </p:nvSpPr>
        <p:spPr>
          <a:xfrm>
            <a:off x="4318996" y="1600200"/>
            <a:ext cx="4140927" cy="2585323"/>
          </a:xfrm>
          <a:prstGeom prst="rect">
            <a:avLst/>
          </a:prstGeom>
          <a:noFill/>
        </p:spPr>
        <p:txBody>
          <a:bodyPr wrap="square" rtlCol="0">
            <a:spAutoFit/>
          </a:bodyPr>
          <a:lstStyle/>
          <a:p>
            <a:r>
              <a:rPr lang="en-US" sz="1800" dirty="0"/>
              <a:t>There are five key steps in the methodology</a:t>
            </a:r>
          </a:p>
          <a:p>
            <a:pPr marL="0" indent="0">
              <a:buNone/>
            </a:pPr>
            <a:endParaRPr lang="en-US" sz="1800" dirty="0"/>
          </a:p>
          <a:p>
            <a:r>
              <a:rPr lang="en-US" sz="1800" dirty="0"/>
              <a:t>The following slides will explain each step and its sub-steps so you know what is involved to start your own project.  </a:t>
            </a:r>
            <a:r>
              <a:rPr lang="en-US" sz="1800" dirty="0">
                <a:sym typeface="Wingdings"/>
              </a:rPr>
              <a:t> </a:t>
            </a:r>
            <a:endParaRPr lang="en-US" sz="1800" dirty="0"/>
          </a:p>
          <a:p>
            <a:endParaRPr lang="en-US" sz="2400" dirty="0"/>
          </a:p>
        </p:txBody>
      </p:sp>
      <p:grpSp>
        <p:nvGrpSpPr>
          <p:cNvPr id="5" name="Group 4"/>
          <p:cNvGrpSpPr/>
          <p:nvPr/>
        </p:nvGrpSpPr>
        <p:grpSpPr>
          <a:xfrm>
            <a:off x="-19590" y="0"/>
            <a:ext cx="9163590" cy="1407356"/>
            <a:chOff x="0" y="3291755"/>
            <a:chExt cx="9163590" cy="1407356"/>
          </a:xfrm>
        </p:grpSpPr>
        <p:grpSp>
          <p:nvGrpSpPr>
            <p:cNvPr id="6" name="Group 5"/>
            <p:cNvGrpSpPr/>
            <p:nvPr/>
          </p:nvGrpSpPr>
          <p:grpSpPr>
            <a:xfrm>
              <a:off x="0" y="4331902"/>
              <a:ext cx="9144000" cy="367209"/>
              <a:chOff x="0" y="5109294"/>
              <a:chExt cx="9144000" cy="367209"/>
            </a:xfrm>
          </p:grpSpPr>
          <p:pic>
            <p:nvPicPr>
              <p:cNvPr id="8" name="Picture 7"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9" name="Picture 8"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10" name="Picture 9"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11" name="Picture 10" descr="Pattern_02.tif"/>
              <p:cNvPicPr>
                <a:picLocks noChangeAspect="1"/>
              </p:cNvPicPr>
              <p:nvPr/>
            </p:nvPicPr>
            <p:blipFill rotWithShape="1">
              <a:blip r:embed="rId2">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7"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What is the methodology? </a:t>
              </a:r>
            </a:p>
          </p:txBody>
        </p:sp>
      </p:grpSp>
      <p:sp>
        <p:nvSpPr>
          <p:cNvPr id="12" name="Content Placeholder 2"/>
          <p:cNvSpPr txBox="1">
            <a:spLocks/>
          </p:cNvSpPr>
          <p:nvPr/>
        </p:nvSpPr>
        <p:spPr>
          <a:xfrm>
            <a:off x="525642" y="1578133"/>
            <a:ext cx="3315928" cy="5235801"/>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4F81BD"/>
                </a:solidFill>
              </a:rPr>
              <a:t>Step 1: Plan your project</a:t>
            </a:r>
          </a:p>
          <a:p>
            <a:pPr lvl="1"/>
            <a:r>
              <a:rPr lang="en-US" sz="1200" dirty="0">
                <a:solidFill>
                  <a:srgbClr val="4F81BD"/>
                </a:solidFill>
              </a:rPr>
              <a:t>Methodology assessment</a:t>
            </a:r>
          </a:p>
          <a:p>
            <a:pPr lvl="1"/>
            <a:r>
              <a:rPr lang="en-US" sz="1200" dirty="0">
                <a:solidFill>
                  <a:srgbClr val="4F81BD"/>
                </a:solidFill>
              </a:rPr>
              <a:t>Eligibility assessment </a:t>
            </a:r>
          </a:p>
          <a:p>
            <a:pPr lvl="1"/>
            <a:r>
              <a:rPr lang="en-US" sz="1200" dirty="0">
                <a:solidFill>
                  <a:srgbClr val="4F81BD"/>
                </a:solidFill>
              </a:rPr>
              <a:t>Legal assessment </a:t>
            </a:r>
          </a:p>
          <a:p>
            <a:pPr lvl="1"/>
            <a:r>
              <a:rPr lang="en-US" sz="1200" dirty="0">
                <a:solidFill>
                  <a:srgbClr val="4F81BD"/>
                </a:solidFill>
              </a:rPr>
              <a:t>Financial assessment </a:t>
            </a:r>
          </a:p>
          <a:p>
            <a:pPr lvl="1"/>
            <a:r>
              <a:rPr lang="en-US" sz="1200" dirty="0">
                <a:solidFill>
                  <a:srgbClr val="4F81BD"/>
                </a:solidFill>
              </a:rPr>
              <a:t>Social assessment </a:t>
            </a:r>
          </a:p>
          <a:p>
            <a:r>
              <a:rPr lang="en-US" sz="1200" dirty="0">
                <a:solidFill>
                  <a:srgbClr val="008000"/>
                </a:solidFill>
              </a:rPr>
              <a:t>Step 2: Register</a:t>
            </a:r>
          </a:p>
          <a:p>
            <a:pPr lvl="1"/>
            <a:r>
              <a:rPr lang="en-US" sz="1200" dirty="0">
                <a:solidFill>
                  <a:srgbClr val="008000"/>
                </a:solidFill>
              </a:rPr>
              <a:t>Pick a project applicant</a:t>
            </a:r>
          </a:p>
          <a:p>
            <a:pPr lvl="1"/>
            <a:r>
              <a:rPr lang="en-US" sz="1200" dirty="0">
                <a:solidFill>
                  <a:srgbClr val="008000"/>
                </a:solidFill>
              </a:rPr>
              <a:t>Complete forms</a:t>
            </a:r>
          </a:p>
          <a:p>
            <a:pPr lvl="1"/>
            <a:r>
              <a:rPr lang="en-US" sz="1200" dirty="0">
                <a:solidFill>
                  <a:srgbClr val="008000"/>
                </a:solidFill>
              </a:rPr>
              <a:t>Submit forms </a:t>
            </a:r>
          </a:p>
          <a:p>
            <a:r>
              <a:rPr lang="en-US" sz="1200" dirty="0">
                <a:solidFill>
                  <a:srgbClr val="FF6600"/>
                </a:solidFill>
              </a:rPr>
              <a:t>Step 3: Find a buyer</a:t>
            </a:r>
          </a:p>
          <a:p>
            <a:pPr lvl="1"/>
            <a:r>
              <a:rPr lang="en-US" sz="1200" dirty="0">
                <a:solidFill>
                  <a:srgbClr val="FF6600"/>
                </a:solidFill>
              </a:rPr>
              <a:t>Option A: The Government</a:t>
            </a:r>
          </a:p>
          <a:p>
            <a:pPr lvl="1"/>
            <a:r>
              <a:rPr lang="en-US" sz="1200" dirty="0">
                <a:solidFill>
                  <a:srgbClr val="FF6600"/>
                </a:solidFill>
              </a:rPr>
              <a:t>Option B: Private Organisations  </a:t>
            </a:r>
          </a:p>
          <a:p>
            <a:r>
              <a:rPr lang="en-US" sz="1200" dirty="0">
                <a:solidFill>
                  <a:srgbClr val="660066"/>
                </a:solidFill>
              </a:rPr>
              <a:t>Step 4: Run your project </a:t>
            </a:r>
          </a:p>
          <a:p>
            <a:pPr lvl="1"/>
            <a:r>
              <a:rPr lang="en-US" sz="1200" dirty="0">
                <a:solidFill>
                  <a:srgbClr val="660066"/>
                </a:solidFill>
              </a:rPr>
              <a:t>Operational plans</a:t>
            </a:r>
          </a:p>
          <a:p>
            <a:pPr lvl="1"/>
            <a:r>
              <a:rPr lang="en-US" sz="1200" dirty="0">
                <a:solidFill>
                  <a:srgbClr val="660066"/>
                </a:solidFill>
              </a:rPr>
              <a:t>Monitor + Evaluate</a:t>
            </a:r>
          </a:p>
          <a:p>
            <a:pPr lvl="1"/>
            <a:r>
              <a:rPr lang="en-US" sz="1200" dirty="0">
                <a:solidFill>
                  <a:srgbClr val="660066"/>
                </a:solidFill>
              </a:rPr>
              <a:t>Keep Records</a:t>
            </a:r>
          </a:p>
          <a:p>
            <a:pPr lvl="1"/>
            <a:r>
              <a:rPr lang="en-US" sz="1200" dirty="0">
                <a:solidFill>
                  <a:srgbClr val="660066"/>
                </a:solidFill>
              </a:rPr>
              <a:t>Make Project Reports </a:t>
            </a:r>
          </a:p>
          <a:p>
            <a:pPr lvl="1"/>
            <a:r>
              <a:rPr lang="en-US" sz="1200" dirty="0">
                <a:solidFill>
                  <a:srgbClr val="660066"/>
                </a:solidFill>
              </a:rPr>
              <a:t>Claim your ACCUs</a:t>
            </a:r>
          </a:p>
          <a:p>
            <a:r>
              <a:rPr lang="en-US" sz="1200" dirty="0">
                <a:solidFill>
                  <a:schemeClr val="bg2">
                    <a:lumMod val="50000"/>
                  </a:schemeClr>
                </a:solidFill>
              </a:rPr>
              <a:t>Step 5: Close your project</a:t>
            </a:r>
          </a:p>
          <a:p>
            <a:pPr lvl="1"/>
            <a:r>
              <a:rPr lang="en-US" sz="1200" dirty="0">
                <a:solidFill>
                  <a:schemeClr val="bg2">
                    <a:lumMod val="50000"/>
                  </a:schemeClr>
                </a:solidFill>
              </a:rPr>
              <a:t>End</a:t>
            </a:r>
          </a:p>
          <a:p>
            <a:pPr lvl="1"/>
            <a:r>
              <a:rPr lang="en-US" sz="1200" dirty="0">
                <a:solidFill>
                  <a:schemeClr val="bg2">
                    <a:lumMod val="50000"/>
                  </a:schemeClr>
                </a:solidFill>
              </a:rPr>
              <a:t>Withdraw</a:t>
            </a:r>
          </a:p>
          <a:p>
            <a:pPr lvl="1"/>
            <a:r>
              <a:rPr lang="en-US" sz="1200" dirty="0">
                <a:solidFill>
                  <a:schemeClr val="bg2">
                    <a:lumMod val="50000"/>
                  </a:schemeClr>
                </a:solidFill>
              </a:rPr>
              <a:t>Alter </a:t>
            </a:r>
          </a:p>
        </p:txBody>
      </p:sp>
    </p:spTree>
    <p:extLst>
      <p:ext uri="{BB962C8B-B14F-4D97-AF65-F5344CB8AC3E}">
        <p14:creationId xmlns:p14="http://schemas.microsoft.com/office/powerpoint/2010/main" val="226025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6783" y="1417636"/>
            <a:ext cx="3315928" cy="5235801"/>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rgbClr val="4F81BD"/>
                </a:solidFill>
              </a:rPr>
              <a:t>Step 1: Plan your project</a:t>
            </a:r>
          </a:p>
          <a:p>
            <a:pPr lvl="1"/>
            <a:r>
              <a:rPr lang="en-US" sz="1200" b="1" dirty="0">
                <a:solidFill>
                  <a:srgbClr val="4F81BD"/>
                </a:solidFill>
              </a:rPr>
              <a:t>Methodology assessment</a:t>
            </a:r>
          </a:p>
          <a:p>
            <a:pPr lvl="1"/>
            <a:r>
              <a:rPr lang="en-US" sz="1200" b="1" dirty="0">
                <a:solidFill>
                  <a:srgbClr val="4F81BD"/>
                </a:solidFill>
              </a:rPr>
              <a:t>Eligibility assessment </a:t>
            </a:r>
          </a:p>
          <a:p>
            <a:pPr lvl="1"/>
            <a:r>
              <a:rPr lang="en-US" sz="1200" b="1" dirty="0">
                <a:solidFill>
                  <a:srgbClr val="4F81BD"/>
                </a:solidFill>
              </a:rPr>
              <a:t>Legal assessment </a:t>
            </a:r>
          </a:p>
          <a:p>
            <a:pPr lvl="1"/>
            <a:r>
              <a:rPr lang="en-US" sz="1200" b="1" dirty="0">
                <a:solidFill>
                  <a:srgbClr val="4F81BD"/>
                </a:solidFill>
              </a:rPr>
              <a:t>Financial assessment </a:t>
            </a:r>
          </a:p>
          <a:p>
            <a:pPr lvl="1"/>
            <a:r>
              <a:rPr lang="en-US" sz="1200" b="1" dirty="0">
                <a:solidFill>
                  <a:srgbClr val="4F81BD"/>
                </a:solidFill>
              </a:rPr>
              <a:t>Social assessment </a:t>
            </a:r>
          </a:p>
          <a:p>
            <a:r>
              <a:rPr lang="en-US" sz="1200" dirty="0"/>
              <a:t>Step 2: Register</a:t>
            </a:r>
          </a:p>
          <a:p>
            <a:pPr lvl="1"/>
            <a:r>
              <a:rPr lang="en-US" sz="1200" dirty="0"/>
              <a:t>Pick a project applicant</a:t>
            </a:r>
          </a:p>
          <a:p>
            <a:pPr lvl="1"/>
            <a:r>
              <a:rPr lang="en-US" sz="1200" dirty="0"/>
              <a:t>Complete forms</a:t>
            </a:r>
          </a:p>
          <a:p>
            <a:pPr lvl="1"/>
            <a:r>
              <a:rPr lang="en-US" sz="1200" dirty="0"/>
              <a:t>Submit forms </a:t>
            </a:r>
          </a:p>
          <a:p>
            <a:r>
              <a:rPr lang="en-US" sz="1200" dirty="0"/>
              <a:t>Step 3: Find a buyer</a:t>
            </a:r>
          </a:p>
          <a:p>
            <a:pPr lvl="1"/>
            <a:r>
              <a:rPr lang="en-US" sz="1200" dirty="0"/>
              <a:t>Option A: The Government</a:t>
            </a:r>
          </a:p>
          <a:p>
            <a:pPr lvl="1"/>
            <a:r>
              <a:rPr lang="en-US" sz="1200" dirty="0"/>
              <a:t>Option B: Private Organisations  </a:t>
            </a:r>
          </a:p>
          <a:p>
            <a:r>
              <a:rPr lang="en-US" sz="1200" dirty="0"/>
              <a:t>Step 4: Run your project </a:t>
            </a:r>
          </a:p>
          <a:p>
            <a:pPr lvl="1"/>
            <a:r>
              <a:rPr lang="en-US" sz="1200" dirty="0"/>
              <a:t>Operational plans</a:t>
            </a:r>
          </a:p>
          <a:p>
            <a:pPr lvl="1"/>
            <a:r>
              <a:rPr lang="en-US" sz="1200" dirty="0"/>
              <a:t>Monitor + Evaluate</a:t>
            </a:r>
          </a:p>
          <a:p>
            <a:pPr lvl="1"/>
            <a:r>
              <a:rPr lang="en-US" sz="1200" dirty="0"/>
              <a:t>Keep Records</a:t>
            </a:r>
          </a:p>
          <a:p>
            <a:pPr lvl="1"/>
            <a:r>
              <a:rPr lang="en-US" sz="1200" dirty="0"/>
              <a:t>Make Project Reports </a:t>
            </a:r>
          </a:p>
          <a:p>
            <a:pPr lvl="1"/>
            <a:r>
              <a:rPr lang="en-US" sz="1200" dirty="0"/>
              <a:t>Claim your ACCUs</a:t>
            </a:r>
          </a:p>
          <a:p>
            <a:r>
              <a:rPr lang="en-US" sz="1200" dirty="0"/>
              <a:t>Step 5: Close your project</a:t>
            </a:r>
          </a:p>
          <a:p>
            <a:pPr lvl="1"/>
            <a:r>
              <a:rPr lang="en-US" sz="1200" dirty="0"/>
              <a:t>End</a:t>
            </a:r>
          </a:p>
          <a:p>
            <a:pPr lvl="1"/>
            <a:r>
              <a:rPr lang="en-US" sz="1200" dirty="0"/>
              <a:t>Withdraw</a:t>
            </a:r>
          </a:p>
          <a:p>
            <a:pPr lvl="1"/>
            <a:r>
              <a:rPr lang="en-US" sz="1200" dirty="0"/>
              <a:t>alter</a:t>
            </a:r>
          </a:p>
        </p:txBody>
      </p:sp>
      <p:sp>
        <p:nvSpPr>
          <p:cNvPr id="5" name="Content Placeholder 2"/>
          <p:cNvSpPr>
            <a:spLocks noGrp="1"/>
          </p:cNvSpPr>
          <p:nvPr>
            <p:ph idx="1"/>
          </p:nvPr>
        </p:nvSpPr>
        <p:spPr>
          <a:xfrm>
            <a:off x="3867135" y="1417637"/>
            <a:ext cx="5060350" cy="2890465"/>
          </a:xfrm>
        </p:spPr>
        <p:txBody>
          <a:bodyPr>
            <a:noAutofit/>
          </a:bodyPr>
          <a:lstStyle/>
          <a:p>
            <a:r>
              <a:rPr lang="en-US" sz="1800" dirty="0"/>
              <a:t>This step is to help you decide whether a savanna fire management project is right for you and your country (is it feasible?).</a:t>
            </a:r>
          </a:p>
          <a:p>
            <a:pPr marL="0" indent="0">
              <a:buNone/>
            </a:pPr>
            <a:endParaRPr lang="en-US" sz="1800" dirty="0"/>
          </a:p>
          <a:p>
            <a:r>
              <a:rPr lang="en-US" sz="1800" dirty="0"/>
              <a:t>Traditional owners can perform the following feasibility assessments, and if needed they can work with others (scientists, Land Councils, Lawyers </a:t>
            </a:r>
            <a:r>
              <a:rPr lang="en-US" sz="1800" dirty="0" err="1"/>
              <a:t>etc</a:t>
            </a:r>
            <a:r>
              <a:rPr lang="en-US" sz="1800" dirty="0"/>
              <a:t>).</a:t>
            </a:r>
          </a:p>
        </p:txBody>
      </p:sp>
      <p:sp>
        <p:nvSpPr>
          <p:cNvPr id="10" name="Title 1"/>
          <p:cNvSpPr>
            <a:spLocks noGrp="1"/>
          </p:cNvSpPr>
          <p:nvPr>
            <p:ph type="title"/>
          </p:nvPr>
        </p:nvSpPr>
        <p:spPr>
          <a:xfrm>
            <a:off x="-19587" y="0"/>
            <a:ext cx="9163589" cy="1060950"/>
          </a:xfrm>
          <a:solidFill>
            <a:schemeClr val="accent1"/>
          </a:solidFill>
        </p:spPr>
        <p:txBody>
          <a:bodyPr/>
          <a:lstStyle/>
          <a:p>
            <a:r>
              <a:rPr lang="en-US" dirty="0"/>
              <a:t>Step 1: Plan your project</a:t>
            </a:r>
          </a:p>
        </p:txBody>
      </p:sp>
      <p:grpSp>
        <p:nvGrpSpPr>
          <p:cNvPr id="13" name="Group 12"/>
          <p:cNvGrpSpPr/>
          <p:nvPr/>
        </p:nvGrpSpPr>
        <p:grpSpPr>
          <a:xfrm>
            <a:off x="1" y="1047158"/>
            <a:ext cx="9144001" cy="370479"/>
            <a:chOff x="1" y="1047158"/>
            <a:chExt cx="9144001" cy="370479"/>
          </a:xfrm>
        </p:grpSpPr>
        <p:pic>
          <p:nvPicPr>
            <p:cNvPr id="14" name="Picture 13" descr="Pattern_01.tif"/>
            <p:cNvPicPr>
              <a:picLocks noChangeAspect="1"/>
            </p:cNvPicPr>
            <p:nvPr/>
          </p:nvPicPr>
          <p:blipFill rotWithShape="1">
            <a:blip r:embed="rId3">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5" name="Picture 14" descr="Pattern_01.tif"/>
            <p:cNvPicPr>
              <a:picLocks noChangeAspect="1"/>
            </p:cNvPicPr>
            <p:nvPr/>
          </p:nvPicPr>
          <p:blipFill rotWithShape="1">
            <a:blip r:embed="rId3">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6" name="Picture 15" descr="Pattern_01.tif"/>
            <p:cNvPicPr>
              <a:picLocks noChangeAspect="1"/>
            </p:cNvPicPr>
            <p:nvPr/>
          </p:nvPicPr>
          <p:blipFill rotWithShape="1">
            <a:blip r:embed="rId3">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9419" y="255102"/>
            <a:ext cx="5423095" cy="1311877"/>
          </a:xfrm>
        </p:spPr>
        <p:txBody>
          <a:bodyPr>
            <a:normAutofit fontScale="92500"/>
          </a:bodyPr>
          <a:lstStyle/>
          <a:p>
            <a:r>
              <a:rPr lang="en-US" sz="1800" dirty="0"/>
              <a:t>You must determine if a project on your country will be able to match the methodology. The methodology for savanna fire management projects is described in words and set out in a legal document available </a:t>
            </a:r>
            <a:r>
              <a:rPr lang="en-US" sz="1800" dirty="0">
                <a:hlinkClick r:id="rId3"/>
              </a:rPr>
              <a:t>here</a:t>
            </a:r>
            <a:endParaRPr lang="en-US" sz="1800" dirty="0"/>
          </a:p>
        </p:txBody>
      </p:sp>
      <p:sp>
        <p:nvSpPr>
          <p:cNvPr id="13" name="TextBox 12"/>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pic>
        <p:nvPicPr>
          <p:cNvPr id="15" name="Picture 14" descr="NAFI.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4830"/>
            <a:ext cx="9144000" cy="1070919"/>
          </a:xfrm>
          <a:prstGeom prst="rect">
            <a:avLst/>
          </a:prstGeom>
        </p:spPr>
      </p:pic>
      <p:sp>
        <p:nvSpPr>
          <p:cNvPr id="17" name="TextBox 16"/>
          <p:cNvSpPr txBox="1"/>
          <p:nvPr/>
        </p:nvSpPr>
        <p:spPr>
          <a:xfrm>
            <a:off x="119576" y="1782833"/>
            <a:ext cx="9024424" cy="4801315"/>
          </a:xfrm>
          <a:prstGeom prst="rect">
            <a:avLst/>
          </a:prstGeom>
          <a:noFill/>
        </p:spPr>
        <p:txBody>
          <a:bodyPr wrap="square" rtlCol="0">
            <a:spAutoFit/>
          </a:bodyPr>
          <a:lstStyle/>
          <a:p>
            <a:endParaRPr lang="en-US" dirty="0"/>
          </a:p>
          <a:p>
            <a:pPr marL="285750" indent="-285750">
              <a:buFont typeface="Arial"/>
              <a:buChar char="•"/>
            </a:pPr>
            <a:r>
              <a:rPr lang="en-US" dirty="0"/>
              <a:t>If you prove to the Clean Energy Regulator that your project can follow the methodology you can prove that your project will actually reduce tonnes of CO</a:t>
            </a:r>
            <a:r>
              <a:rPr lang="en-US" baseline="-25000" dirty="0"/>
              <a:t>2</a:t>
            </a:r>
            <a:r>
              <a:rPr lang="en-US" dirty="0"/>
              <a:t>e which means you can ‘claim’ an ACCU  for each tonne your project </a:t>
            </a:r>
            <a:r>
              <a:rPr lang="en-US" dirty="0" err="1"/>
              <a:t>sequests</a:t>
            </a:r>
            <a:r>
              <a:rPr lang="en-US" dirty="0"/>
              <a:t> or avoids.  </a:t>
            </a:r>
          </a:p>
          <a:p>
            <a:endParaRPr lang="en-US" dirty="0"/>
          </a:p>
          <a:p>
            <a:pPr marL="285750" indent="-285750">
              <a:buFont typeface="Arial"/>
              <a:buChar char="•"/>
            </a:pPr>
            <a:r>
              <a:rPr lang="en-US" dirty="0"/>
              <a:t>A useful online tool to help you follow some steps in the methodology is called </a:t>
            </a:r>
            <a:r>
              <a:rPr lang="en-US" dirty="0">
                <a:hlinkClick r:id="rId5"/>
              </a:rPr>
              <a:t>SavBAT2</a:t>
            </a:r>
            <a:r>
              <a:rPr lang="en-US" dirty="0"/>
              <a:t>. It is an computer program created by the government that will help you make the required maps (described on the following slides)</a:t>
            </a:r>
          </a:p>
          <a:p>
            <a:pPr marL="285750" indent="-285750">
              <a:buFont typeface="Arial"/>
              <a:buChar char="•"/>
            </a:pPr>
            <a:endParaRPr lang="en-US" dirty="0"/>
          </a:p>
          <a:p>
            <a:endParaRPr lang="en-US" dirty="0"/>
          </a:p>
          <a:p>
            <a:endParaRPr lang="en-US" dirty="0"/>
          </a:p>
          <a:p>
            <a:endParaRPr lang="en-US" dirty="0"/>
          </a:p>
          <a:p>
            <a:endParaRPr lang="en-US" dirty="0"/>
          </a:p>
          <a:p>
            <a:endParaRPr lang="en-US" dirty="0"/>
          </a:p>
          <a:p>
            <a:pPr marL="285750" indent="-285750">
              <a:buFont typeface="Arial"/>
              <a:buChar char="•"/>
            </a:pPr>
            <a:r>
              <a:rPr lang="en-US" dirty="0"/>
              <a:t>This step can also be done manually, without the tool, as long as you are able to provide the right information.</a:t>
            </a:r>
          </a:p>
          <a:p>
            <a:endParaRPr lang="en-US" dirty="0"/>
          </a:p>
        </p:txBody>
      </p:sp>
      <p:sp>
        <p:nvSpPr>
          <p:cNvPr id="2" name="TextBox 1"/>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7052" y="272226"/>
            <a:ext cx="4976948" cy="5328332"/>
          </a:xfrm>
        </p:spPr>
        <p:txBody>
          <a:bodyPr>
            <a:normAutofit lnSpcReduction="10000"/>
          </a:bodyPr>
          <a:lstStyle/>
          <a:p>
            <a:r>
              <a:rPr lang="en-US" sz="1800" dirty="0"/>
              <a:t>Map the </a:t>
            </a:r>
            <a:r>
              <a:rPr lang="en-US" sz="1800" u="sng" dirty="0"/>
              <a:t>legal boundaries </a:t>
            </a:r>
            <a:r>
              <a:rPr lang="en-US" sz="1800" dirty="0"/>
              <a:t>(land tenures) </a:t>
            </a:r>
          </a:p>
          <a:p>
            <a:endParaRPr lang="en-US" sz="1800" dirty="0"/>
          </a:p>
          <a:p>
            <a:r>
              <a:rPr lang="en-US" sz="1800" dirty="0"/>
              <a:t>Find out how the land is ‘held’ and by who</a:t>
            </a:r>
          </a:p>
          <a:p>
            <a:pPr lvl="1"/>
            <a:r>
              <a:rPr lang="en-US" sz="1400" dirty="0"/>
              <a:t>E.g. it is exclusive or non exclusive native title land? Are there any pastoral leases? </a:t>
            </a:r>
          </a:p>
          <a:p>
            <a:endParaRPr lang="en-US" sz="1800" dirty="0"/>
          </a:p>
          <a:p>
            <a:r>
              <a:rPr lang="en-US" sz="1800" dirty="0"/>
              <a:t>Consider the influence of the other land holders upon your project </a:t>
            </a:r>
          </a:p>
          <a:p>
            <a:pPr marL="0" indent="0">
              <a:buNone/>
            </a:pPr>
            <a:endParaRPr lang="en-US" sz="1800" dirty="0"/>
          </a:p>
          <a:p>
            <a:r>
              <a:rPr lang="en-US" sz="1800" dirty="0"/>
              <a:t>Information can be obtained from:</a:t>
            </a:r>
          </a:p>
          <a:p>
            <a:pPr lvl="1"/>
            <a:r>
              <a:rPr lang="en-US" sz="1800" dirty="0">
                <a:hlinkClick r:id="rId3"/>
              </a:rPr>
              <a:t>Indigenous Land Corporation </a:t>
            </a:r>
            <a:endParaRPr lang="en-US" sz="1800" dirty="0"/>
          </a:p>
          <a:p>
            <a:pPr lvl="1"/>
            <a:r>
              <a:rPr lang="en-US" sz="1800" dirty="0">
                <a:hlinkClick r:id="rId4"/>
              </a:rPr>
              <a:t>The Northern Land Council </a:t>
            </a:r>
            <a:endParaRPr lang="en-US" sz="1800" dirty="0"/>
          </a:p>
          <a:p>
            <a:pPr lvl="1"/>
            <a:r>
              <a:rPr lang="en-US" sz="1800" dirty="0">
                <a:hlinkClick r:id="rId5"/>
              </a:rPr>
              <a:t>Central Land Council </a:t>
            </a:r>
            <a:endParaRPr lang="en-US" sz="1800" dirty="0"/>
          </a:p>
          <a:p>
            <a:pPr lvl="1"/>
            <a:r>
              <a:rPr lang="en-US" sz="1800" dirty="0">
                <a:hlinkClick r:id="rId6"/>
              </a:rPr>
              <a:t>North Queensland Land Council </a:t>
            </a:r>
            <a:endParaRPr lang="en-US" sz="1800" dirty="0"/>
          </a:p>
          <a:p>
            <a:pPr lvl="1"/>
            <a:r>
              <a:rPr lang="en-US" sz="1800" dirty="0">
                <a:hlinkClick r:id="rId7"/>
              </a:rPr>
              <a:t>Cape York Land Council </a:t>
            </a:r>
            <a:endParaRPr lang="en-US" sz="1800" dirty="0"/>
          </a:p>
          <a:p>
            <a:pPr lvl="1"/>
            <a:r>
              <a:rPr lang="en-US" sz="1800" dirty="0">
                <a:hlinkClick r:id="rId8"/>
              </a:rPr>
              <a:t>Kimberly Land Council </a:t>
            </a:r>
            <a:endParaRPr lang="en-US" sz="1800" dirty="0"/>
          </a:p>
          <a:p>
            <a:pPr lvl="1"/>
            <a:r>
              <a:rPr lang="en-US" sz="1800" dirty="0">
                <a:hlinkClick r:id="rId9"/>
              </a:rPr>
              <a:t>Land Title Office (Northern Territory) </a:t>
            </a:r>
            <a:endParaRPr lang="en-US" sz="1800" dirty="0"/>
          </a:p>
        </p:txBody>
      </p:sp>
      <p:pic>
        <p:nvPicPr>
          <p:cNvPr id="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777" y="1972453"/>
            <a:ext cx="4005860" cy="2928891"/>
          </a:xfrm>
          <a:prstGeom prst="rect">
            <a:avLst/>
          </a:prstGeom>
          <a:noFill/>
          <a:ln w="571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7" name="TextBox 6"/>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260938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278" y="272226"/>
            <a:ext cx="4004550" cy="5167582"/>
          </a:xfrm>
        </p:spPr>
        <p:txBody>
          <a:bodyPr>
            <a:normAutofit/>
          </a:bodyPr>
          <a:lstStyle/>
          <a:p>
            <a:r>
              <a:rPr lang="en-US" sz="1800" dirty="0"/>
              <a:t>Map the </a:t>
            </a:r>
            <a:r>
              <a:rPr lang="en-US" sz="1800" u="sng" dirty="0"/>
              <a:t>rainfall</a:t>
            </a:r>
          </a:p>
          <a:p>
            <a:pPr marL="0" indent="0">
              <a:buNone/>
            </a:pPr>
            <a:endParaRPr lang="en-US" sz="1800" u="sng" dirty="0"/>
          </a:p>
          <a:p>
            <a:r>
              <a:rPr lang="en-US" sz="1800" dirty="0"/>
              <a:t>To know if your country is suitable for the</a:t>
            </a:r>
          </a:p>
          <a:p>
            <a:pPr lvl="1"/>
            <a:r>
              <a:rPr lang="en-US" sz="1800" dirty="0"/>
              <a:t> ‘low rainfall’ (between 600-1000mm) or </a:t>
            </a:r>
          </a:p>
          <a:p>
            <a:pPr lvl="1"/>
            <a:r>
              <a:rPr lang="en-US" sz="1800" dirty="0"/>
              <a:t>‘high rainfall’ (greater than 1000mm) methodology</a:t>
            </a:r>
          </a:p>
          <a:p>
            <a:pPr marL="457200" lvl="1" indent="0">
              <a:buNone/>
            </a:pPr>
            <a:endParaRPr lang="en-US" sz="1800" dirty="0"/>
          </a:p>
          <a:p>
            <a:r>
              <a:rPr lang="en-US" sz="1800" dirty="0"/>
              <a:t>Download the rainfall maps from </a:t>
            </a:r>
            <a:r>
              <a:rPr lang="en-US" sz="1800" dirty="0">
                <a:hlinkClick r:id="rId3"/>
              </a:rPr>
              <a:t>here </a:t>
            </a:r>
            <a:endParaRPr lang="en-US" sz="1800" dirty="0"/>
          </a:p>
          <a:p>
            <a:pPr marL="0" indent="0">
              <a:buNone/>
            </a:pPr>
            <a:endParaRPr lang="en-US" sz="1800" dirty="0"/>
          </a:p>
          <a:p>
            <a:pPr marL="0" indent="0">
              <a:buNone/>
            </a:pPr>
            <a:r>
              <a:rPr lang="en-US" sz="1800" dirty="0"/>
              <a:t> </a:t>
            </a:r>
          </a:p>
        </p:txBody>
      </p:sp>
      <p:pic>
        <p:nvPicPr>
          <p:cNvPr id="5" name="Picture 2"/>
          <p:cNvPicPr>
            <a:picLocks noChangeAspect="1" noChangeArrowheads="1"/>
          </p:cNvPicPr>
          <p:nvPr/>
        </p:nvPicPr>
        <p:blipFill>
          <a:blip r:embed="rId4" cstate="print"/>
          <a:srcRect/>
          <a:stretch>
            <a:fillRect/>
          </a:stretch>
        </p:blipFill>
        <p:spPr bwMode="auto">
          <a:xfrm>
            <a:off x="158424" y="2104857"/>
            <a:ext cx="4565468" cy="3932935"/>
          </a:xfrm>
          <a:prstGeom prst="rect">
            <a:avLst/>
          </a:prstGeom>
          <a:noFill/>
          <a:ln w="9525">
            <a:noFill/>
            <a:miter lim="800000"/>
            <a:headEnd/>
            <a:tailEnd/>
          </a:ln>
          <a:effectLst/>
        </p:spPr>
      </p:pic>
      <p:sp>
        <p:nvSpPr>
          <p:cNvPr id="9" name="TextBox 8"/>
          <p:cNvSpPr txBox="1"/>
          <p:nvPr/>
        </p:nvSpPr>
        <p:spPr>
          <a:xfrm>
            <a:off x="201367" y="6120329"/>
            <a:ext cx="1925039" cy="369332"/>
          </a:xfrm>
          <a:prstGeom prst="rect">
            <a:avLst/>
          </a:prstGeom>
          <a:noFill/>
        </p:spPr>
        <p:txBody>
          <a:bodyPr wrap="none" rtlCol="0">
            <a:spAutoFit/>
          </a:bodyPr>
          <a:lstStyle/>
          <a:p>
            <a:r>
              <a:rPr lang="en-US" dirty="0"/>
              <a:t>Low rainfall region</a:t>
            </a:r>
          </a:p>
        </p:txBody>
      </p:sp>
      <p:sp>
        <p:nvSpPr>
          <p:cNvPr id="10" name="TextBox 9"/>
          <p:cNvSpPr txBox="1"/>
          <p:nvPr/>
        </p:nvSpPr>
        <p:spPr>
          <a:xfrm>
            <a:off x="158424" y="3880821"/>
            <a:ext cx="1967982" cy="369332"/>
          </a:xfrm>
          <a:prstGeom prst="rect">
            <a:avLst/>
          </a:prstGeom>
          <a:noFill/>
        </p:spPr>
        <p:txBody>
          <a:bodyPr wrap="none" rtlCol="0">
            <a:spAutoFit/>
          </a:bodyPr>
          <a:lstStyle/>
          <a:p>
            <a:r>
              <a:rPr lang="en-US" dirty="0"/>
              <a:t>High rainfall region</a:t>
            </a:r>
          </a:p>
        </p:txBody>
      </p:sp>
      <p:sp>
        <p:nvSpPr>
          <p:cNvPr id="7" name="TextBox 6"/>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8" name="TextBox 7"/>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378507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7739" y="272226"/>
            <a:ext cx="4513755" cy="6458031"/>
          </a:xfrm>
        </p:spPr>
        <p:txBody>
          <a:bodyPr>
            <a:normAutofit/>
          </a:bodyPr>
          <a:lstStyle/>
          <a:p>
            <a:r>
              <a:rPr lang="en-US" sz="1800" dirty="0"/>
              <a:t>Map the </a:t>
            </a:r>
            <a:r>
              <a:rPr lang="en-US" sz="1800" u="sng" dirty="0"/>
              <a:t>vegetation </a:t>
            </a:r>
          </a:p>
          <a:p>
            <a:r>
              <a:rPr lang="en-US" sz="1800" dirty="0"/>
              <a:t>Your land must contain at least one of the vegetation types listed in the methodology (see table) </a:t>
            </a:r>
          </a:p>
          <a:p>
            <a:r>
              <a:rPr lang="en-US" sz="1800" dirty="0"/>
              <a:t>You must provide a GIS vegetation map at 1:1,000,000 scale</a:t>
            </a:r>
          </a:p>
          <a:p>
            <a:r>
              <a:rPr lang="en-US" sz="1800" dirty="0"/>
              <a:t>Vegetation maps can be obtained from;</a:t>
            </a:r>
          </a:p>
          <a:p>
            <a:pPr lvl="1"/>
            <a:r>
              <a:rPr lang="en-US" sz="1800" dirty="0">
                <a:hlinkClick r:id="rId3"/>
              </a:rPr>
              <a:t>The Darwin Centre for Bushfire Research </a:t>
            </a:r>
            <a:r>
              <a:rPr lang="en-US" sz="1800" dirty="0"/>
              <a:t>who can provide Satellite based MODIS and LANDSAT vegetation or fuel structure maps</a:t>
            </a:r>
          </a:p>
          <a:p>
            <a:pPr lvl="1"/>
            <a:r>
              <a:rPr lang="en-US" sz="1800" dirty="0"/>
              <a:t>If in Queensland, the </a:t>
            </a:r>
            <a:r>
              <a:rPr lang="en-US" sz="1800" dirty="0">
                <a:hlinkClick r:id="rId4"/>
              </a:rPr>
              <a:t>Department of Natural Resources and Mines</a:t>
            </a:r>
            <a:endParaRPr lang="en-US" sz="1800" dirty="0"/>
          </a:p>
          <a:p>
            <a:pPr lvl="1"/>
            <a:r>
              <a:rPr lang="en-US" sz="1800" dirty="0"/>
              <a:t>If in Western Australia, ……</a:t>
            </a:r>
          </a:p>
          <a:p>
            <a:pPr lvl="1"/>
            <a:r>
              <a:rPr lang="en-US" sz="1800" dirty="0"/>
              <a:t>If  in the Northern Territory,  …….</a:t>
            </a:r>
          </a:p>
        </p:txBody>
      </p:sp>
      <p:graphicFrame>
        <p:nvGraphicFramePr>
          <p:cNvPr id="2" name="Table 1"/>
          <p:cNvGraphicFramePr>
            <a:graphicFrameLocks noGrp="1"/>
          </p:cNvGraphicFramePr>
          <p:nvPr>
            <p:extLst>
              <p:ext uri="{D42A27DB-BD31-4B8C-83A1-F6EECF244321}">
                <p14:modId xmlns:p14="http://schemas.microsoft.com/office/powerpoint/2010/main" val="1548180756"/>
              </p:ext>
            </p:extLst>
          </p:nvPr>
        </p:nvGraphicFramePr>
        <p:xfrm>
          <a:off x="189875" y="2025452"/>
          <a:ext cx="4189421" cy="4236720"/>
        </p:xfrm>
        <a:graphic>
          <a:graphicData uri="http://schemas.openxmlformats.org/drawingml/2006/table">
            <a:tbl>
              <a:tblPr firstRow="1" bandRow="1">
                <a:tableStyleId>{21E4AEA4-8DFA-4A89-87EB-49C32662AFE0}</a:tableStyleId>
              </a:tblPr>
              <a:tblGrid>
                <a:gridCol w="2114832">
                  <a:extLst>
                    <a:ext uri="{9D8B030D-6E8A-4147-A177-3AD203B41FA5}">
                      <a16:colId xmlns:a16="http://schemas.microsoft.com/office/drawing/2014/main" val="20000"/>
                    </a:ext>
                  </a:extLst>
                </a:gridCol>
                <a:gridCol w="2074589">
                  <a:extLst>
                    <a:ext uri="{9D8B030D-6E8A-4147-A177-3AD203B41FA5}">
                      <a16:colId xmlns:a16="http://schemas.microsoft.com/office/drawing/2014/main" val="20001"/>
                    </a:ext>
                  </a:extLst>
                </a:gridCol>
              </a:tblGrid>
              <a:tr h="482160">
                <a:tc>
                  <a:txBody>
                    <a:bodyPr/>
                    <a:lstStyle/>
                    <a:p>
                      <a:r>
                        <a:rPr lang="en-US" sz="1400" dirty="0"/>
                        <a:t>For high rainfall</a:t>
                      </a:r>
                      <a:r>
                        <a:rPr lang="en-US" sz="1400" baseline="0" dirty="0"/>
                        <a:t> methodologies</a:t>
                      </a:r>
                      <a:endParaRPr lang="en-US" sz="1400" dirty="0"/>
                    </a:p>
                  </a:txBody>
                  <a:tcPr/>
                </a:tc>
                <a:tc>
                  <a:txBody>
                    <a:bodyPr/>
                    <a:lstStyle/>
                    <a:p>
                      <a:r>
                        <a:rPr lang="en-US" sz="1400" dirty="0"/>
                        <a:t>For low rainfall methodologies </a:t>
                      </a:r>
                    </a:p>
                  </a:txBody>
                  <a:tcPr/>
                </a:tc>
                <a:extLst>
                  <a:ext uri="{0D108BD9-81ED-4DB2-BD59-A6C34878D82A}">
                    <a16:rowId xmlns:a16="http://schemas.microsoft.com/office/drawing/2014/main" val="10000"/>
                  </a:ext>
                </a:extLst>
              </a:tr>
              <a:tr h="3022364">
                <a:tc>
                  <a:txBody>
                    <a:bodyPr/>
                    <a:lstStyle/>
                    <a:p>
                      <a:pPr marL="285750" lvl="0" indent="-285750">
                        <a:buFont typeface="Arial"/>
                        <a:buChar char="•"/>
                      </a:pPr>
                      <a:r>
                        <a:rPr lang="en-US" sz="1400" dirty="0"/>
                        <a:t>Eucalypt open forest with tussock grass ground layer</a:t>
                      </a:r>
                    </a:p>
                    <a:p>
                      <a:pPr marL="285750" lvl="0" indent="-285750">
                        <a:buFont typeface="Arial"/>
                        <a:buChar char="•"/>
                      </a:pPr>
                      <a:r>
                        <a:rPr lang="en-US" sz="1400" dirty="0"/>
                        <a:t>Eucalypt woodland with tussock grass ground layer</a:t>
                      </a:r>
                    </a:p>
                    <a:p>
                      <a:pPr marL="285750" lvl="0" indent="-285750">
                        <a:buFont typeface="Arial"/>
                        <a:buChar char="•"/>
                      </a:pPr>
                      <a:r>
                        <a:rPr lang="en-US" sz="1400" dirty="0"/>
                        <a:t>Sandstone woodland with a mixed tussock and/ or hummock (</a:t>
                      </a:r>
                      <a:r>
                        <a:rPr lang="en-US" sz="1400" dirty="0" err="1"/>
                        <a:t>Spinifex</a:t>
                      </a:r>
                      <a:r>
                        <a:rPr lang="en-US" sz="1400" dirty="0"/>
                        <a:t>)) grass ground layer; and </a:t>
                      </a:r>
                    </a:p>
                    <a:p>
                      <a:pPr marL="285750" lvl="0" indent="-285750">
                        <a:buFont typeface="Arial"/>
                        <a:buChar char="•"/>
                      </a:pPr>
                      <a:r>
                        <a:rPr lang="en-US" sz="1400" dirty="0"/>
                        <a:t>Sandstone health with a ground layer dominated by hummock grasses (</a:t>
                      </a:r>
                      <a:r>
                        <a:rPr lang="en-US" sz="1400" dirty="0" err="1"/>
                        <a:t>Spinifex</a:t>
                      </a:r>
                      <a:r>
                        <a:rPr lang="en-US" sz="1400" dirty="0"/>
                        <a:t>) </a:t>
                      </a:r>
                    </a:p>
                    <a:p>
                      <a:endParaRPr lang="en-US" sz="1400" dirty="0"/>
                    </a:p>
                  </a:txBody>
                  <a:tcPr/>
                </a:tc>
                <a:tc>
                  <a:txBody>
                    <a:bodyPr/>
                    <a:lstStyle/>
                    <a:p>
                      <a:pPr marL="285750" lvl="0" indent="-285750">
                        <a:buFont typeface="Arial"/>
                        <a:buChar char="•"/>
                      </a:pPr>
                      <a:r>
                        <a:rPr lang="en-US" sz="1400" dirty="0"/>
                        <a:t>Woodland with tussock grasses</a:t>
                      </a:r>
                    </a:p>
                    <a:p>
                      <a:pPr marL="285750" lvl="0" indent="-285750">
                        <a:buFont typeface="Arial"/>
                        <a:buChar char="•"/>
                      </a:pPr>
                      <a:r>
                        <a:rPr lang="en-US" sz="1400" dirty="0"/>
                        <a:t>Woodland with mixed tussock/ hummock grasses </a:t>
                      </a:r>
                    </a:p>
                    <a:p>
                      <a:pPr marL="285750" lvl="0" indent="-285750">
                        <a:buFont typeface="Arial"/>
                        <a:buChar char="•"/>
                      </a:pPr>
                      <a:r>
                        <a:rPr lang="en-US" sz="1400" dirty="0"/>
                        <a:t>Open woodland with mixed grasses </a:t>
                      </a:r>
                    </a:p>
                    <a:p>
                      <a:pPr marL="285750" lvl="0" indent="-285750">
                        <a:buFont typeface="Arial"/>
                        <a:buChar char="•"/>
                      </a:pPr>
                      <a:r>
                        <a:rPr lang="en-US" sz="1400" dirty="0" err="1"/>
                        <a:t>Shrubland</a:t>
                      </a:r>
                      <a:r>
                        <a:rPr lang="en-US" sz="1400" dirty="0"/>
                        <a:t> with hummock grasses </a:t>
                      </a:r>
                    </a:p>
                    <a:p>
                      <a:endParaRPr lang="en-US" sz="1400"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6" name="TextBox 5"/>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139068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1091" y="272226"/>
            <a:ext cx="4827144" cy="5851158"/>
          </a:xfrm>
        </p:spPr>
        <p:txBody>
          <a:bodyPr>
            <a:normAutofit lnSpcReduction="10000"/>
          </a:bodyPr>
          <a:lstStyle/>
          <a:p>
            <a:r>
              <a:rPr lang="en-US" sz="1800" dirty="0"/>
              <a:t>Map the </a:t>
            </a:r>
            <a:r>
              <a:rPr lang="en-US" sz="1800" u="sng" dirty="0"/>
              <a:t>fire scars</a:t>
            </a:r>
            <a:r>
              <a:rPr lang="en-US" sz="1800" dirty="0"/>
              <a:t> </a:t>
            </a:r>
          </a:p>
          <a:p>
            <a:pPr marL="0" indent="0">
              <a:buNone/>
            </a:pPr>
            <a:endParaRPr lang="en-US" sz="1800" dirty="0"/>
          </a:p>
          <a:p>
            <a:r>
              <a:rPr lang="en-US" sz="1800" dirty="0"/>
              <a:t>To determine how large and how often the wildfires have occurred on your country in the past (the baseline) </a:t>
            </a:r>
          </a:p>
          <a:p>
            <a:pPr marL="0" indent="0">
              <a:buNone/>
            </a:pPr>
            <a:endParaRPr lang="en-US" sz="1800" dirty="0"/>
          </a:p>
          <a:p>
            <a:r>
              <a:rPr lang="en-AU" sz="1800" dirty="0"/>
              <a:t>For the high rainfall method, the baseline data is the total average yearly greenhouse gas emissions that was generated in the 10 years immediately before your project started, when there was no substantial fire management over the project area. Fuel estimation looks at five years earlier while fuels were building up. You therefore need to look at 15 years of fire mapping.</a:t>
            </a:r>
          </a:p>
          <a:p>
            <a:pPr marL="0" indent="0">
              <a:buNone/>
            </a:pPr>
            <a:endParaRPr lang="en-US" sz="1800" dirty="0"/>
          </a:p>
          <a:p>
            <a:r>
              <a:rPr lang="en-US" sz="1800" dirty="0"/>
              <a:t>Fire scar maps can be obtained from;</a:t>
            </a:r>
          </a:p>
          <a:p>
            <a:pPr lvl="1"/>
            <a:r>
              <a:rPr lang="en-US" sz="1800" dirty="0">
                <a:hlinkClick r:id="rId3"/>
              </a:rPr>
              <a:t>The North Australian Fire Information</a:t>
            </a:r>
            <a:r>
              <a:rPr lang="en-US" sz="1800" dirty="0"/>
              <a:t> website for Satellite-based MODIS maps </a:t>
            </a:r>
          </a:p>
          <a:p>
            <a:pPr lvl="1"/>
            <a:r>
              <a:rPr lang="en-US" sz="1800" dirty="0">
                <a:hlinkClick r:id="rId4"/>
              </a:rPr>
              <a:t>The Darwin Centre for Bushfire Research </a:t>
            </a:r>
            <a:endParaRPr lang="en-US" sz="1800" dirty="0"/>
          </a:p>
        </p:txBody>
      </p:sp>
      <p:pic>
        <p:nvPicPr>
          <p:cNvPr id="13" name="Picture 12"/>
          <p:cNvPicPr>
            <a:picLocks noChangeAspect="1"/>
          </p:cNvPicPr>
          <p:nvPr/>
        </p:nvPicPr>
        <p:blipFill>
          <a:blip r:embed="rId5"/>
          <a:stretch>
            <a:fillRect/>
          </a:stretch>
        </p:blipFill>
        <p:spPr>
          <a:xfrm>
            <a:off x="176610" y="2214037"/>
            <a:ext cx="3543300" cy="3149600"/>
          </a:xfrm>
          <a:prstGeom prst="rect">
            <a:avLst/>
          </a:prstGeom>
        </p:spPr>
      </p:pic>
      <p:sp>
        <p:nvSpPr>
          <p:cNvPr id="5" name="TextBox 4"/>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6" name="TextBox 5"/>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422050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70346"/>
            <a:ext cx="9144001" cy="5487654"/>
          </a:xfrm>
        </p:spPr>
        <p:txBody>
          <a:bodyPr>
            <a:noAutofit/>
          </a:bodyPr>
          <a:lstStyle/>
          <a:p>
            <a:pPr marL="0" indent="0">
              <a:buNone/>
            </a:pPr>
            <a:r>
              <a:rPr lang="en-US" sz="1800" b="1" dirty="0"/>
              <a:t>Content</a:t>
            </a:r>
          </a:p>
          <a:p>
            <a:r>
              <a:rPr lang="en-US" sz="1800" dirty="0"/>
              <a:t>These slides are a guide on how to set up and run a carbon farming project, </a:t>
            </a:r>
          </a:p>
          <a:p>
            <a:pPr lvl="1"/>
            <a:r>
              <a:rPr lang="en-US" sz="1400" dirty="0"/>
              <a:t>with a specific focus on a savanna fire management projects</a:t>
            </a:r>
          </a:p>
          <a:p>
            <a:r>
              <a:rPr lang="en-US" sz="1800" dirty="0"/>
              <a:t>It is based on the steps set up out by the Australian Government</a:t>
            </a:r>
          </a:p>
          <a:p>
            <a:pPr lvl="1"/>
            <a:r>
              <a:rPr lang="en-US" sz="1400" dirty="0"/>
              <a:t>through a department called the Clean Energy Regulator. Click here for their </a:t>
            </a:r>
            <a:r>
              <a:rPr lang="en-US" sz="1400" dirty="0">
                <a:solidFill>
                  <a:srgbClr val="3366FF"/>
                </a:solidFill>
                <a:hlinkClick r:id="rId3"/>
              </a:rPr>
              <a:t>website</a:t>
            </a:r>
            <a:endParaRPr lang="en-US" sz="1400" dirty="0"/>
          </a:p>
          <a:p>
            <a:r>
              <a:rPr lang="en-US" sz="1800" dirty="0"/>
              <a:t>The information applies to projects that will register and start operating after 1 July 2015</a:t>
            </a:r>
          </a:p>
          <a:p>
            <a:pPr lvl="1"/>
            <a:r>
              <a:rPr lang="en-US" sz="1400" dirty="0"/>
              <a:t> but it is still applicable to projects that may have started planning earlier. </a:t>
            </a:r>
          </a:p>
          <a:p>
            <a:pPr marL="0" indent="0">
              <a:buNone/>
            </a:pPr>
            <a:endParaRPr lang="en-US" sz="1800" dirty="0"/>
          </a:p>
          <a:p>
            <a:pPr marL="0" indent="0">
              <a:buNone/>
            </a:pPr>
            <a:r>
              <a:rPr lang="en-US" sz="1800" b="1" dirty="0"/>
              <a:t>How to use </a:t>
            </a:r>
          </a:p>
          <a:p>
            <a:r>
              <a:rPr lang="en-US" sz="1800" dirty="0"/>
              <a:t>These slides </a:t>
            </a:r>
            <a:r>
              <a:rPr lang="en-US" sz="1800" u="sng" dirty="0"/>
              <a:t>do not </a:t>
            </a:r>
            <a:r>
              <a:rPr lang="en-US" sz="1800" dirty="0"/>
              <a:t>have to be used a </a:t>
            </a:r>
            <a:r>
              <a:rPr lang="en-US" sz="1800" dirty="0" err="1"/>
              <a:t>powerpoint</a:t>
            </a:r>
            <a:r>
              <a:rPr lang="en-US" sz="1800" dirty="0"/>
              <a:t>. </a:t>
            </a:r>
          </a:p>
          <a:p>
            <a:pPr lvl="1"/>
            <a:r>
              <a:rPr lang="en-US" sz="1400" dirty="0"/>
              <a:t>They are an educational resource that facilitators can ‘cut and paste’ according to individual requirements. </a:t>
            </a:r>
          </a:p>
          <a:p>
            <a:r>
              <a:rPr lang="en-US" sz="1800" dirty="0"/>
              <a:t>Whilst the information provided is detailed, it does not include all of the detail and supporting materials should be checked.</a:t>
            </a:r>
          </a:p>
          <a:p>
            <a:pPr lvl="1"/>
            <a:r>
              <a:rPr lang="en-US" sz="1400" dirty="0"/>
              <a:t>Suggestions for improvements and requests for clarification are welcomed. </a:t>
            </a:r>
          </a:p>
          <a:p>
            <a:r>
              <a:rPr lang="en-US" sz="1800" dirty="0"/>
              <a:t>Words highlighted and underlined in </a:t>
            </a:r>
            <a:r>
              <a:rPr lang="en-US" sz="1800" u="sng" dirty="0">
                <a:solidFill>
                  <a:srgbClr val="3366FF"/>
                </a:solidFill>
              </a:rPr>
              <a:t>blue</a:t>
            </a:r>
            <a:r>
              <a:rPr lang="en-US" sz="1800" dirty="0"/>
              <a:t> are hyperlinks to the relevant internet website.</a:t>
            </a:r>
          </a:p>
          <a:p>
            <a:pPr lvl="1"/>
            <a:r>
              <a:rPr lang="en-US" sz="1400" dirty="0"/>
              <a:t> Right click and select ‘open’ or the link is provided in the notes box below. </a:t>
            </a:r>
          </a:p>
          <a:p>
            <a:r>
              <a:rPr lang="en-US" sz="1800" dirty="0"/>
              <a:t>Words highlighted in </a:t>
            </a:r>
            <a:r>
              <a:rPr lang="en-US" sz="1800" dirty="0">
                <a:solidFill>
                  <a:srgbClr val="9BBB59"/>
                </a:solidFill>
              </a:rPr>
              <a:t>green</a:t>
            </a:r>
            <a:r>
              <a:rPr lang="en-US" sz="1800" dirty="0">
                <a:solidFill>
                  <a:srgbClr val="008000"/>
                </a:solidFill>
              </a:rPr>
              <a:t> </a:t>
            </a:r>
            <a:r>
              <a:rPr lang="en-US" sz="1800" dirty="0"/>
              <a:t>are common definitions</a:t>
            </a:r>
          </a:p>
          <a:p>
            <a:pPr lvl="1"/>
            <a:r>
              <a:rPr lang="en-US" sz="1400" dirty="0"/>
              <a:t>Look up the meaning at the end of the slides. </a:t>
            </a:r>
          </a:p>
        </p:txBody>
      </p:sp>
      <p:sp>
        <p:nvSpPr>
          <p:cNvPr id="11" name="Title 1"/>
          <p:cNvSpPr>
            <a:spLocks noGrp="1"/>
          </p:cNvSpPr>
          <p:nvPr>
            <p:ph type="title"/>
          </p:nvPr>
        </p:nvSpPr>
        <p:spPr>
          <a:xfrm>
            <a:off x="-19587" y="0"/>
            <a:ext cx="9163589" cy="1060950"/>
          </a:xfrm>
          <a:solidFill>
            <a:srgbClr val="C0504D"/>
          </a:solidFill>
        </p:spPr>
        <p:txBody>
          <a:bodyPr/>
          <a:lstStyle/>
          <a:p>
            <a:r>
              <a:rPr lang="en-US" b="1" dirty="0"/>
              <a:t>About this resource</a:t>
            </a:r>
          </a:p>
        </p:txBody>
      </p:sp>
      <p:grpSp>
        <p:nvGrpSpPr>
          <p:cNvPr id="12" name="Group 11"/>
          <p:cNvGrpSpPr/>
          <p:nvPr/>
        </p:nvGrpSpPr>
        <p:grpSpPr>
          <a:xfrm>
            <a:off x="1" y="1047158"/>
            <a:ext cx="9144001" cy="370479"/>
            <a:chOff x="1" y="1047158"/>
            <a:chExt cx="9144001" cy="370479"/>
          </a:xfrm>
        </p:grpSpPr>
        <p:pic>
          <p:nvPicPr>
            <p:cNvPr id="13" name="Picture 12" descr="Pattern_01.tif"/>
            <p:cNvPicPr>
              <a:picLocks noChangeAspect="1"/>
            </p:cNvPicPr>
            <p:nvPr/>
          </p:nvPicPr>
          <p:blipFill rotWithShape="1">
            <a:blip r:embed="rId4">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4" name="Picture 13" descr="Pattern_01.tif"/>
            <p:cNvPicPr>
              <a:picLocks noChangeAspect="1"/>
            </p:cNvPicPr>
            <p:nvPr/>
          </p:nvPicPr>
          <p:blipFill rotWithShape="1">
            <a:blip r:embed="rId4">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5" name="Picture 14" descr="Pattern_01.tif"/>
            <p:cNvPicPr>
              <a:picLocks noChangeAspect="1"/>
            </p:cNvPicPr>
            <p:nvPr/>
          </p:nvPicPr>
          <p:blipFill rotWithShape="1">
            <a:blip r:embed="rId4">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extLst>
      <p:ext uri="{BB962C8B-B14F-4D97-AF65-F5344CB8AC3E}">
        <p14:creationId xmlns:p14="http://schemas.microsoft.com/office/powerpoint/2010/main" val="339723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089" y="288459"/>
            <a:ext cx="5091053" cy="5485521"/>
          </a:xfrm>
        </p:spPr>
        <p:txBody>
          <a:bodyPr>
            <a:normAutofit/>
          </a:bodyPr>
          <a:lstStyle/>
          <a:p>
            <a:pPr lvl="1" indent="-323883">
              <a:buFont typeface="Arial" pitchFamily="34" charset="0"/>
              <a:buChar char="•"/>
            </a:pPr>
            <a:r>
              <a:rPr lang="en-AU" sz="1800" dirty="0">
                <a:solidFill>
                  <a:srgbClr val="000000"/>
                </a:solidFill>
              </a:rPr>
              <a:t>If your project area matches the requirements of the methodology you can continue planning </a:t>
            </a:r>
          </a:p>
          <a:p>
            <a:pPr marL="419067" lvl="1" indent="0">
              <a:buNone/>
            </a:pPr>
            <a:endParaRPr lang="en-AU" sz="1800" dirty="0">
              <a:solidFill>
                <a:srgbClr val="000000"/>
              </a:solidFill>
            </a:endParaRPr>
          </a:p>
          <a:p>
            <a:pPr lvl="1" indent="-323883">
              <a:buFont typeface="Arial" pitchFamily="34" charset="0"/>
              <a:buChar char="•"/>
            </a:pPr>
            <a:r>
              <a:rPr lang="en-AU" sz="1800" dirty="0">
                <a:solidFill>
                  <a:srgbClr val="000000"/>
                </a:solidFill>
              </a:rPr>
              <a:t>Use all the mapping to work out: </a:t>
            </a:r>
          </a:p>
          <a:p>
            <a:pPr marL="1162017" lvl="2" indent="-342900">
              <a:buFontTx/>
              <a:buChar char="-"/>
            </a:pPr>
            <a:r>
              <a:rPr lang="en-AU" sz="1800" dirty="0"/>
              <a:t>Emissions for the last 10-15 years (the baseline)</a:t>
            </a:r>
          </a:p>
          <a:p>
            <a:pPr marL="1162017" lvl="2" indent="-342900">
              <a:buFontTx/>
              <a:buChar char="-"/>
            </a:pPr>
            <a:r>
              <a:rPr lang="en-AU" sz="1800" dirty="0"/>
              <a:t>Whether it looks possible to reduce the areas burned in late dry season fire (after 1 August) and/or the total amount of fire </a:t>
            </a:r>
          </a:p>
          <a:p>
            <a:pPr marL="1162017" lvl="2" indent="-342900">
              <a:buFontTx/>
              <a:buChar char="-"/>
            </a:pPr>
            <a:r>
              <a:rPr lang="en-AU" sz="1800" dirty="0"/>
              <a:t>How much you reckon you could change the fire </a:t>
            </a:r>
          </a:p>
          <a:p>
            <a:pPr marL="1162017" lvl="2" indent="-342900">
              <a:buFontTx/>
              <a:buChar char="-"/>
            </a:pPr>
            <a:r>
              <a:rPr lang="en-AU" sz="1800" dirty="0"/>
              <a:t>How many tonnes of CO</a:t>
            </a:r>
            <a:r>
              <a:rPr lang="en-AU" sz="1800" baseline="-25000" dirty="0"/>
              <a:t>2</a:t>
            </a:r>
            <a:r>
              <a:rPr lang="en-AU" sz="1800" dirty="0"/>
              <a:t>e you reckon you could abate and thus how many ACCUs you could create </a:t>
            </a:r>
          </a:p>
          <a:p>
            <a:endParaRPr lang="en-US" dirty="0"/>
          </a:p>
        </p:txBody>
      </p:sp>
      <p:pic>
        <p:nvPicPr>
          <p:cNvPr id="8" name="Picture 7"/>
          <p:cNvPicPr>
            <a:picLocks noChangeAspect="1"/>
          </p:cNvPicPr>
          <p:nvPr/>
        </p:nvPicPr>
        <p:blipFill>
          <a:blip r:embed="rId2"/>
          <a:stretch>
            <a:fillRect/>
          </a:stretch>
        </p:blipFill>
        <p:spPr>
          <a:xfrm>
            <a:off x="204067" y="2969187"/>
            <a:ext cx="4056156" cy="3167135"/>
          </a:xfrm>
          <a:prstGeom prst="rect">
            <a:avLst/>
          </a:prstGeom>
        </p:spPr>
      </p:pic>
      <p:sp>
        <p:nvSpPr>
          <p:cNvPr id="9" name="TextBox 8"/>
          <p:cNvSpPr txBox="1"/>
          <p:nvPr/>
        </p:nvSpPr>
        <p:spPr>
          <a:xfrm>
            <a:off x="283402" y="272226"/>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 typeface="Wingdings" charset="2"/>
              <a:buChar char="Ø"/>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10" name="TextBox 9"/>
          <p:cNvSpPr txBox="1"/>
          <p:nvPr/>
        </p:nvSpPr>
        <p:spPr>
          <a:xfrm>
            <a:off x="1007281" y="58665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70251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087" y="258744"/>
            <a:ext cx="2980302" cy="1477328"/>
          </a:xfrm>
          <a:prstGeom prst="rect">
            <a:avLst/>
          </a:prstGeom>
          <a:noFill/>
          <a:ln>
            <a:solidFill>
              <a:srgbClr val="000000"/>
            </a:solidFill>
          </a:ln>
        </p:spPr>
        <p:txBody>
          <a:bodyPr wrap="square" rtlCol="0">
            <a:spAutoFit/>
          </a:bodyPr>
          <a:lstStyle/>
          <a:p>
            <a:r>
              <a:rPr lang="en-US" sz="1500" b="1" dirty="0">
                <a:solidFill>
                  <a:schemeClr val="accent1"/>
                </a:solidFill>
              </a:rPr>
              <a:t>Step 1: Plan your project</a:t>
            </a:r>
          </a:p>
          <a:p>
            <a:pPr marL="742950" lvl="1" indent="-285750">
              <a:buFontTx/>
              <a:buChar char="-"/>
            </a:pPr>
            <a:r>
              <a:rPr lang="en-US" sz="1500" b="1" dirty="0">
                <a:solidFill>
                  <a:schemeClr val="accent1"/>
                </a:solidFill>
              </a:rPr>
              <a:t>Methodology assessment</a:t>
            </a:r>
          </a:p>
          <a:p>
            <a:pPr marL="742950" lvl="1" indent="-285750">
              <a:buFont typeface="Wingdings" charset="2"/>
              <a:buChar char="Ø"/>
            </a:pPr>
            <a:r>
              <a:rPr lang="en-US" sz="1500" b="1" dirty="0">
                <a:solidFill>
                  <a:schemeClr val="accent1"/>
                </a:solidFill>
              </a:rPr>
              <a:t>Eligibility assessment </a:t>
            </a:r>
          </a:p>
          <a:p>
            <a:pPr marL="742950" lvl="1" indent="-285750">
              <a:buFontTx/>
              <a:buChar char="-"/>
            </a:pPr>
            <a:r>
              <a:rPr lang="en-US" sz="1500" b="1" dirty="0">
                <a:solidFill>
                  <a:schemeClr val="accent1"/>
                </a:solidFill>
              </a:rPr>
              <a:t>Legal assessment </a:t>
            </a:r>
          </a:p>
          <a:p>
            <a:pPr marL="742950" lvl="1" indent="-285750">
              <a:buFontTx/>
              <a:buChar char="-"/>
            </a:pPr>
            <a:r>
              <a:rPr lang="en-US" sz="1500" b="1" dirty="0">
                <a:solidFill>
                  <a:schemeClr val="accent1"/>
                </a:solidFill>
              </a:rPr>
              <a:t>Financial assessment </a:t>
            </a:r>
          </a:p>
          <a:p>
            <a:pPr marL="742950" lvl="1" indent="-285750">
              <a:buFontTx/>
              <a:buChar char="-"/>
            </a:pPr>
            <a:r>
              <a:rPr lang="en-US" sz="1500" b="1" dirty="0">
                <a:solidFill>
                  <a:schemeClr val="accent1"/>
                </a:solidFill>
              </a:rPr>
              <a:t>Social assessment </a:t>
            </a:r>
          </a:p>
        </p:txBody>
      </p:sp>
      <p:sp>
        <p:nvSpPr>
          <p:cNvPr id="8" name="TextBox 7"/>
          <p:cNvSpPr txBox="1"/>
          <p:nvPr/>
        </p:nvSpPr>
        <p:spPr>
          <a:xfrm>
            <a:off x="3684970" y="259502"/>
            <a:ext cx="4878001" cy="5878534"/>
          </a:xfrm>
          <a:prstGeom prst="rect">
            <a:avLst/>
          </a:prstGeom>
          <a:noFill/>
        </p:spPr>
        <p:txBody>
          <a:bodyPr wrap="square" rtlCol="0">
            <a:spAutoFit/>
          </a:bodyPr>
          <a:lstStyle/>
          <a:p>
            <a:r>
              <a:rPr lang="en-US" dirty="0"/>
              <a:t>Your project must meet 3 </a:t>
            </a:r>
            <a:r>
              <a:rPr lang="en-US" dirty="0">
                <a:hlinkClick r:id="rId3"/>
              </a:rPr>
              <a:t>eligibility requirements</a:t>
            </a:r>
            <a:r>
              <a:rPr lang="en-US" dirty="0"/>
              <a:t>; </a:t>
            </a:r>
          </a:p>
          <a:p>
            <a:pPr marL="514350" indent="-514350">
              <a:buAutoNum type="arabicPeriod"/>
            </a:pPr>
            <a:endParaRPr lang="en-US" dirty="0"/>
          </a:p>
          <a:p>
            <a:pPr marL="514350" indent="-514350">
              <a:buAutoNum type="arabicPeriod"/>
            </a:pPr>
            <a:r>
              <a:rPr lang="en-US" dirty="0"/>
              <a:t>The newness requirement</a:t>
            </a:r>
          </a:p>
          <a:p>
            <a:pPr marL="914400" lvl="1" indent="-514350">
              <a:buFontTx/>
              <a:buChar char="-"/>
            </a:pPr>
            <a:r>
              <a:rPr lang="en-US" dirty="0"/>
              <a:t>The project must be ‘new’. </a:t>
            </a:r>
          </a:p>
          <a:p>
            <a:pPr marL="914400" lvl="1" indent="-514350">
              <a:buFontTx/>
              <a:buChar char="-"/>
            </a:pPr>
            <a:r>
              <a:rPr lang="en-US" dirty="0"/>
              <a:t>You can not have already started the project and started burning (unless you started a project under the old regulations and are transitioning, see slide ?) </a:t>
            </a:r>
          </a:p>
          <a:p>
            <a:pPr marL="857250" lvl="2"/>
            <a:endParaRPr lang="en-US" dirty="0"/>
          </a:p>
          <a:p>
            <a:pPr marL="514350" indent="-514350">
              <a:buAutoNum type="arabicPeriod"/>
            </a:pPr>
            <a:r>
              <a:rPr lang="en-US" dirty="0"/>
              <a:t>The </a:t>
            </a:r>
            <a:r>
              <a:rPr lang="en-US" dirty="0" err="1"/>
              <a:t>additionality</a:t>
            </a:r>
            <a:r>
              <a:rPr lang="en-US" dirty="0"/>
              <a:t> requirement </a:t>
            </a:r>
          </a:p>
          <a:p>
            <a:pPr marL="914400" lvl="1" indent="-514350">
              <a:buFontTx/>
              <a:buChar char="-"/>
            </a:pPr>
            <a:r>
              <a:rPr lang="en-US" dirty="0"/>
              <a:t>The project must be not be required to be carried out under any other Government law. </a:t>
            </a:r>
          </a:p>
          <a:p>
            <a:pPr marL="914400" lvl="1" indent="-514350">
              <a:buFontTx/>
              <a:buChar char="-"/>
            </a:pPr>
            <a:r>
              <a:rPr lang="en-US" dirty="0"/>
              <a:t>E.g. the million tree planting program. </a:t>
            </a:r>
          </a:p>
          <a:p>
            <a:pPr marL="857250" lvl="2"/>
            <a:endParaRPr lang="en-US" dirty="0"/>
          </a:p>
          <a:p>
            <a:pPr marL="514350" indent="-514350">
              <a:buAutoNum type="arabicPeriod"/>
            </a:pPr>
            <a:r>
              <a:rPr lang="en-US" dirty="0"/>
              <a:t>The government program requirement</a:t>
            </a:r>
          </a:p>
          <a:p>
            <a:pPr marL="914400" lvl="1" indent="-514350">
              <a:buFontTx/>
              <a:buChar char="-"/>
            </a:pPr>
            <a:r>
              <a:rPr lang="en-US" dirty="0"/>
              <a:t>It must be likely that the project will not be required to be carried out under another government program.  </a:t>
            </a:r>
          </a:p>
          <a:p>
            <a:endParaRPr lang="en-US" sz="1600" dirty="0"/>
          </a:p>
        </p:txBody>
      </p:sp>
      <p:sp>
        <p:nvSpPr>
          <p:cNvPr id="4" name="TextBox 3"/>
          <p:cNvSpPr txBox="1"/>
          <p:nvPr/>
        </p:nvSpPr>
        <p:spPr>
          <a:xfrm>
            <a:off x="1007281" y="79124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3" name="Picture 2"/>
          <p:cNvPicPr>
            <a:picLocks noChangeAspect="1"/>
          </p:cNvPicPr>
          <p:nvPr/>
        </p:nvPicPr>
        <p:blipFill rotWithShape="1">
          <a:blip r:embed="rId4"/>
          <a:srcRect b="12270"/>
          <a:stretch/>
        </p:blipFill>
        <p:spPr>
          <a:xfrm>
            <a:off x="249713" y="2464954"/>
            <a:ext cx="3435257" cy="32223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9593" y="305168"/>
            <a:ext cx="5331550" cy="6292162"/>
          </a:xfrm>
        </p:spPr>
        <p:txBody>
          <a:bodyPr>
            <a:normAutofit fontScale="70000" lnSpcReduction="20000"/>
          </a:bodyPr>
          <a:lstStyle/>
          <a:p>
            <a:r>
              <a:rPr lang="en-US" sz="2600" dirty="0"/>
              <a:t>When you mapped the legal boundaries of the land it may reveal that there are many stakeholders impacted and involved in your project, </a:t>
            </a:r>
            <a:r>
              <a:rPr lang="en-US" sz="2600" dirty="0" err="1"/>
              <a:t>e,g</a:t>
            </a:r>
            <a:r>
              <a:rPr lang="en-US" sz="2600" dirty="0"/>
              <a:t>. different landowners and land lessees.</a:t>
            </a:r>
          </a:p>
          <a:p>
            <a:r>
              <a:rPr lang="en-US" sz="2600" dirty="0"/>
              <a:t>You must prove you have the </a:t>
            </a:r>
            <a:r>
              <a:rPr lang="en-US" sz="2600" dirty="0">
                <a:hlinkClick r:id="rId3"/>
              </a:rPr>
              <a:t>‘legal right</a:t>
            </a:r>
            <a:r>
              <a:rPr lang="en-US" sz="2600" dirty="0"/>
              <a:t>’ to carry out the project. </a:t>
            </a:r>
          </a:p>
          <a:p>
            <a:r>
              <a:rPr lang="en-US" sz="2600" dirty="0"/>
              <a:t>All of the stakeholders  must come to a agreement that they accept the project, and what their role will be. </a:t>
            </a:r>
          </a:p>
          <a:p>
            <a:pPr marL="0" indent="0">
              <a:buNone/>
            </a:pPr>
            <a:endParaRPr lang="en-US" sz="2600" dirty="0"/>
          </a:p>
          <a:p>
            <a:r>
              <a:rPr lang="en-US" sz="2600" dirty="0"/>
              <a:t>To obtain legal right you must provide in writing;</a:t>
            </a:r>
          </a:p>
          <a:p>
            <a:pPr lvl="1"/>
            <a:r>
              <a:rPr lang="en-US" sz="2600" dirty="0"/>
              <a:t>A description of the project activities and associated obligations</a:t>
            </a:r>
          </a:p>
          <a:p>
            <a:pPr lvl="1"/>
            <a:r>
              <a:rPr lang="en-US" sz="2600" dirty="0"/>
              <a:t>An </a:t>
            </a:r>
            <a:r>
              <a:rPr lang="en-US" sz="2600" dirty="0">
                <a:solidFill>
                  <a:srgbClr val="000000"/>
                </a:solidFill>
              </a:rPr>
              <a:t>official statement that </a:t>
            </a:r>
            <a:r>
              <a:rPr lang="en-US" sz="2600" dirty="0"/>
              <a:t>you have the right to carry out the project and the lawful and exclusive right to be issued the ACCUs</a:t>
            </a:r>
          </a:p>
          <a:p>
            <a:pPr lvl="1"/>
            <a:r>
              <a:rPr lang="en-US" sz="2600" dirty="0"/>
              <a:t>A written explanation of how you acquired the legal right plus any supporting documents </a:t>
            </a:r>
          </a:p>
          <a:p>
            <a:pPr lvl="1"/>
            <a:r>
              <a:rPr lang="en-US" sz="2600" dirty="0"/>
              <a:t>A statement about the duration of the legal right </a:t>
            </a:r>
          </a:p>
          <a:p>
            <a:pPr lvl="1">
              <a:buNone/>
            </a:pPr>
            <a:endParaRPr lang="en-US" dirty="0"/>
          </a:p>
        </p:txBody>
      </p:sp>
      <p:sp>
        <p:nvSpPr>
          <p:cNvPr id="8" name="TextBox 7"/>
          <p:cNvSpPr txBox="1"/>
          <p:nvPr/>
        </p:nvSpPr>
        <p:spPr>
          <a:xfrm>
            <a:off x="308564" y="277520"/>
            <a:ext cx="2980302" cy="1754327"/>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 typeface="Wingdings" charset="2"/>
              <a:buChar char="Ø"/>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a:p>
            <a:endParaRPr lang="en-US" dirty="0">
              <a:solidFill>
                <a:srgbClr val="3366FF"/>
              </a:solidFill>
            </a:endParaRPr>
          </a:p>
        </p:txBody>
      </p:sp>
      <p:pic>
        <p:nvPicPr>
          <p:cNvPr id="10" name="Picture 9"/>
          <p:cNvPicPr>
            <a:picLocks noChangeAspect="1"/>
          </p:cNvPicPr>
          <p:nvPr/>
        </p:nvPicPr>
        <p:blipFill rotWithShape="1">
          <a:blip r:embed="rId4"/>
          <a:srcRect l="18628" r="23763"/>
          <a:stretch/>
        </p:blipFill>
        <p:spPr>
          <a:xfrm>
            <a:off x="308564" y="3035172"/>
            <a:ext cx="2973334" cy="2903204"/>
          </a:xfrm>
          <a:prstGeom prst="rect">
            <a:avLst/>
          </a:prstGeom>
        </p:spPr>
      </p:pic>
      <p:sp>
        <p:nvSpPr>
          <p:cNvPr id="5" name="TextBox 4"/>
          <p:cNvSpPr txBox="1"/>
          <p:nvPr/>
        </p:nvSpPr>
        <p:spPr>
          <a:xfrm>
            <a:off x="1007281" y="104376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2204" y="277520"/>
            <a:ext cx="4794157" cy="5566290"/>
          </a:xfrm>
        </p:spPr>
        <p:txBody>
          <a:bodyPr>
            <a:normAutofit/>
          </a:bodyPr>
          <a:lstStyle/>
          <a:p>
            <a:pPr marL="342900" lvl="1" indent="-342900">
              <a:buFont typeface="Arial"/>
              <a:buChar char="•"/>
            </a:pPr>
            <a:r>
              <a:rPr lang="en-AU" sz="1800" dirty="0">
                <a:solidFill>
                  <a:srgbClr val="000000"/>
                </a:solidFill>
              </a:rPr>
              <a:t>If you are doing an area-based emissions abatement project (e.g. </a:t>
            </a:r>
            <a:r>
              <a:rPr lang="en-AU" sz="1800" dirty="0" err="1">
                <a:solidFill>
                  <a:srgbClr val="000000"/>
                </a:solidFill>
              </a:rPr>
              <a:t>savanna</a:t>
            </a:r>
            <a:r>
              <a:rPr lang="en-AU" sz="1800" dirty="0">
                <a:solidFill>
                  <a:srgbClr val="000000"/>
                </a:solidFill>
              </a:rPr>
              <a:t> burning) or a sequestration project (e.g. tree planting) you also need to officially obtain the consent of all other persons or organisations holding interest in the land by filling in a ‘Eligible Interest Holder Consent Form’  </a:t>
            </a:r>
          </a:p>
          <a:p>
            <a:pPr marL="342900" lvl="1" indent="-342900">
              <a:buFont typeface="Arial"/>
              <a:buChar char="•"/>
            </a:pPr>
            <a:endParaRPr lang="en-AU" sz="1800" dirty="0">
              <a:solidFill>
                <a:srgbClr val="000000"/>
              </a:solidFill>
            </a:endParaRPr>
          </a:p>
          <a:p>
            <a:pPr marL="342900" lvl="1" indent="-342900">
              <a:buFont typeface="Arial"/>
              <a:buChar char="•"/>
            </a:pPr>
            <a:r>
              <a:rPr lang="en-AU" sz="1800" dirty="0">
                <a:solidFill>
                  <a:srgbClr val="000000"/>
                </a:solidFill>
              </a:rPr>
              <a:t>You can download the form </a:t>
            </a:r>
            <a:r>
              <a:rPr lang="en-AU" sz="1800" dirty="0">
                <a:solidFill>
                  <a:srgbClr val="000000"/>
                </a:solidFill>
                <a:hlinkClick r:id="rId3"/>
              </a:rPr>
              <a:t>here</a:t>
            </a:r>
            <a:endParaRPr lang="en-US" sz="1800" dirty="0">
              <a:solidFill>
                <a:srgbClr val="000000"/>
              </a:solidFill>
            </a:endParaRPr>
          </a:p>
          <a:p>
            <a:pPr marL="342900" lvl="1" indent="-342900">
              <a:buFont typeface="Arial"/>
              <a:buChar char="•"/>
            </a:pPr>
            <a:endParaRPr lang="en-AU" sz="1800" dirty="0">
              <a:solidFill>
                <a:srgbClr val="000000"/>
              </a:solidFill>
            </a:endParaRPr>
          </a:p>
          <a:p>
            <a:pPr marL="342900" lvl="1" indent="-342900">
              <a:buFont typeface="Arial"/>
              <a:buChar char="•"/>
            </a:pPr>
            <a:r>
              <a:rPr lang="en-AU" sz="1800" dirty="0">
                <a:solidFill>
                  <a:srgbClr val="000000"/>
                </a:solidFill>
              </a:rPr>
              <a:t>Who holds ‘legal interest’ varies from State- to- State so make sure you check what applies to you by looking at section 43 to 45 of the law </a:t>
            </a:r>
            <a:r>
              <a:rPr lang="en-AU" sz="1800" dirty="0">
                <a:solidFill>
                  <a:srgbClr val="000000"/>
                </a:solidFill>
                <a:hlinkClick r:id="rId4"/>
              </a:rPr>
              <a:t>here</a:t>
            </a:r>
            <a:r>
              <a:rPr lang="en-AU" sz="1800" dirty="0">
                <a:solidFill>
                  <a:srgbClr val="000000"/>
                </a:solidFill>
              </a:rPr>
              <a:t> or by referring to the same organisations listed on </a:t>
            </a:r>
            <a:r>
              <a:rPr lang="en-AU" sz="1800" dirty="0">
                <a:solidFill>
                  <a:srgbClr val="000000"/>
                </a:solidFill>
                <a:hlinkClick r:id="rId5" action="ppaction://hlinksldjump"/>
              </a:rPr>
              <a:t>slide 12</a:t>
            </a:r>
            <a:endParaRPr lang="en-US" sz="1800" dirty="0"/>
          </a:p>
        </p:txBody>
      </p:sp>
      <p:pic>
        <p:nvPicPr>
          <p:cNvPr id="8" name="Picture 7"/>
          <p:cNvPicPr>
            <a:picLocks noChangeAspect="1"/>
          </p:cNvPicPr>
          <p:nvPr/>
        </p:nvPicPr>
        <p:blipFill>
          <a:blip r:embed="rId6"/>
          <a:stretch>
            <a:fillRect/>
          </a:stretch>
        </p:blipFill>
        <p:spPr>
          <a:xfrm>
            <a:off x="225866" y="2578267"/>
            <a:ext cx="3856338" cy="3607542"/>
          </a:xfrm>
          <a:prstGeom prst="rect">
            <a:avLst/>
          </a:prstGeom>
        </p:spPr>
      </p:pic>
      <p:sp>
        <p:nvSpPr>
          <p:cNvPr id="5" name="TextBox 4"/>
          <p:cNvSpPr txBox="1"/>
          <p:nvPr/>
        </p:nvSpPr>
        <p:spPr>
          <a:xfrm>
            <a:off x="308564" y="277520"/>
            <a:ext cx="2980302" cy="1754327"/>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 typeface="Wingdings" charset="2"/>
              <a:buChar char="Ø"/>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a:p>
            <a:endParaRPr lang="en-US" dirty="0">
              <a:solidFill>
                <a:srgbClr val="3366FF"/>
              </a:solidFill>
            </a:endParaRPr>
          </a:p>
        </p:txBody>
      </p:sp>
      <p:sp>
        <p:nvSpPr>
          <p:cNvPr id="6" name="TextBox 5"/>
          <p:cNvSpPr txBox="1"/>
          <p:nvPr/>
        </p:nvSpPr>
        <p:spPr>
          <a:xfrm>
            <a:off x="1007281" y="104376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5632" y="295552"/>
            <a:ext cx="4761168" cy="6282820"/>
          </a:xfrm>
        </p:spPr>
        <p:txBody>
          <a:bodyPr>
            <a:normAutofit/>
          </a:bodyPr>
          <a:lstStyle/>
          <a:p>
            <a:r>
              <a:rPr lang="en-US" sz="1900" dirty="0"/>
              <a:t>It is also important that you understand your </a:t>
            </a:r>
            <a:r>
              <a:rPr lang="en-US" sz="1900" dirty="0">
                <a:hlinkClick r:id="rId3"/>
              </a:rPr>
              <a:t>legal obligations </a:t>
            </a:r>
            <a:r>
              <a:rPr lang="en-US" sz="1900" dirty="0"/>
              <a:t>for running a project.</a:t>
            </a:r>
          </a:p>
          <a:p>
            <a:endParaRPr lang="en-US" sz="1900" dirty="0"/>
          </a:p>
          <a:p>
            <a:r>
              <a:rPr lang="en-US" sz="1900" dirty="0"/>
              <a:t>Failure to comply may result in a penalty.</a:t>
            </a:r>
          </a:p>
          <a:p>
            <a:pPr marL="0" indent="0">
              <a:buNone/>
            </a:pPr>
            <a:r>
              <a:rPr lang="en-US" sz="1900" dirty="0"/>
              <a:t> </a:t>
            </a:r>
          </a:p>
          <a:p>
            <a:r>
              <a:rPr lang="en-US" sz="1900" dirty="0"/>
              <a:t>This includes, but is not limited to;</a:t>
            </a:r>
          </a:p>
          <a:p>
            <a:pPr lvl="1"/>
            <a:r>
              <a:rPr lang="en-US" sz="1900" dirty="0"/>
              <a:t>Record keeping, reporting and auditing</a:t>
            </a:r>
          </a:p>
          <a:p>
            <a:pPr lvl="1"/>
            <a:r>
              <a:rPr lang="en-US" sz="1900" dirty="0"/>
              <a:t>Maintaining legal right (e.g. is it likely some stakeholders might change their minds?)</a:t>
            </a:r>
          </a:p>
          <a:p>
            <a:pPr lvl="1"/>
            <a:r>
              <a:rPr lang="en-US" sz="1900" dirty="0"/>
              <a:t>Notifying the Clean Energy Regulator about any changes </a:t>
            </a:r>
          </a:p>
          <a:p>
            <a:pPr lvl="1"/>
            <a:endParaRPr lang="en-US" dirty="0"/>
          </a:p>
        </p:txBody>
      </p:sp>
      <p:pic>
        <p:nvPicPr>
          <p:cNvPr id="8" name="Picture 7"/>
          <p:cNvPicPr>
            <a:picLocks noChangeAspect="1"/>
          </p:cNvPicPr>
          <p:nvPr/>
        </p:nvPicPr>
        <p:blipFill>
          <a:blip r:embed="rId4"/>
          <a:stretch>
            <a:fillRect/>
          </a:stretch>
        </p:blipFill>
        <p:spPr>
          <a:xfrm>
            <a:off x="438826" y="2853720"/>
            <a:ext cx="3252164" cy="3057034"/>
          </a:xfrm>
          <a:prstGeom prst="rect">
            <a:avLst/>
          </a:prstGeom>
        </p:spPr>
      </p:pic>
      <p:sp>
        <p:nvSpPr>
          <p:cNvPr id="5" name="TextBox 4"/>
          <p:cNvSpPr txBox="1"/>
          <p:nvPr/>
        </p:nvSpPr>
        <p:spPr>
          <a:xfrm>
            <a:off x="308564" y="277520"/>
            <a:ext cx="2980302" cy="1754327"/>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 typeface="Wingdings" charset="2"/>
              <a:buChar char="Ø"/>
            </a:pPr>
            <a:r>
              <a:rPr lang="en-US" sz="1500" b="1" dirty="0">
                <a:solidFill>
                  <a:srgbClr val="4F81BD"/>
                </a:solidFill>
              </a:rPr>
              <a:t>Legal assessment </a:t>
            </a:r>
          </a:p>
          <a:p>
            <a:pPr marL="742950" lvl="1" indent="-285750">
              <a:buFontTx/>
              <a:buChar char="-"/>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a:p>
            <a:endParaRPr lang="en-US" dirty="0">
              <a:solidFill>
                <a:srgbClr val="3366FF"/>
              </a:solidFill>
            </a:endParaRPr>
          </a:p>
        </p:txBody>
      </p:sp>
      <p:sp>
        <p:nvSpPr>
          <p:cNvPr id="6" name="TextBox 5"/>
          <p:cNvSpPr txBox="1"/>
          <p:nvPr/>
        </p:nvSpPr>
        <p:spPr>
          <a:xfrm>
            <a:off x="1007281" y="104376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638742" y="4431612"/>
            <a:ext cx="1905127" cy="2426388"/>
          </a:xfrm>
        </p:spPr>
        <p:txBody>
          <a:bodyPr>
            <a:normAutofit fontScale="62500" lnSpcReduction="20000"/>
          </a:bodyPr>
          <a:lstStyle/>
          <a:p>
            <a:pPr marL="0" indent="0">
              <a:buNone/>
            </a:pPr>
            <a:r>
              <a:rPr lang="en-US" sz="1900" dirty="0"/>
              <a:t>Estimate how many tonnes of CO</a:t>
            </a:r>
            <a:r>
              <a:rPr lang="en-US" sz="1900" baseline="-25000" dirty="0"/>
              <a:t>2</a:t>
            </a:r>
            <a:r>
              <a:rPr lang="en-US" sz="1900" dirty="0"/>
              <a:t>e you will abate each season, and for up to the next 25 years</a:t>
            </a:r>
          </a:p>
          <a:p>
            <a:pPr marL="0" indent="0">
              <a:buNone/>
            </a:pPr>
            <a:endParaRPr lang="en-US" sz="1900" dirty="0"/>
          </a:p>
          <a:p>
            <a:pPr marL="0" indent="0">
              <a:buNone/>
            </a:pPr>
            <a:r>
              <a:rPr lang="en-US" sz="1900" dirty="0"/>
              <a:t>And multiply X this by </a:t>
            </a:r>
          </a:p>
          <a:p>
            <a:pPr marL="0" indent="0">
              <a:buNone/>
            </a:pPr>
            <a:endParaRPr lang="en-US" sz="1900" dirty="0"/>
          </a:p>
          <a:p>
            <a:pPr marL="0" indent="0">
              <a:buNone/>
            </a:pPr>
            <a:r>
              <a:rPr lang="en-US" sz="1900" dirty="0"/>
              <a:t>The estimated price for a ACCU. You can get a rough estimation by looking at what price was paid at the last auction (e.g. in April it was $13.25)</a:t>
            </a:r>
          </a:p>
          <a:p>
            <a:pPr>
              <a:buFontTx/>
              <a:buChar char="-"/>
            </a:pPr>
            <a:endParaRPr lang="en-US" dirty="0"/>
          </a:p>
        </p:txBody>
      </p:sp>
      <p:sp>
        <p:nvSpPr>
          <p:cNvPr id="8"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Content Placeholder 2"/>
          <p:cNvSpPr txBox="1">
            <a:spLocks/>
          </p:cNvSpPr>
          <p:nvPr/>
        </p:nvSpPr>
        <p:spPr>
          <a:xfrm>
            <a:off x="3722475" y="227258"/>
            <a:ext cx="4964326" cy="2483714"/>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0" u="none" strike="noStrike" kern="1200" cap="none" spc="0" normalizeH="0" baseline="0" noProof="0" dirty="0">
                <a:ln>
                  <a:noFill/>
                </a:ln>
                <a:solidFill>
                  <a:schemeClr val="tx1"/>
                </a:solidFill>
                <a:effectLst/>
                <a:uLnTx/>
                <a:uFillTx/>
              </a:rPr>
              <a:t>To figure out</a:t>
            </a:r>
            <a:r>
              <a:rPr kumimoji="0" lang="en-US" b="0" i="0" u="none" strike="noStrike" kern="1200" cap="none" spc="0" normalizeH="0" noProof="0" dirty="0">
                <a:ln>
                  <a:noFill/>
                </a:ln>
                <a:solidFill>
                  <a:schemeClr val="tx1"/>
                </a:solidFill>
                <a:effectLst/>
                <a:uLnTx/>
                <a:uFillTx/>
              </a:rPr>
              <a:t> </a:t>
            </a:r>
            <a:r>
              <a:rPr lang="en-US" dirty="0"/>
              <a:t>if the project is financially feasible you need to estimate your return on investment – how much profit you can make.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This is called </a:t>
            </a:r>
            <a:r>
              <a:rPr lang="en-US" dirty="0">
                <a:solidFill>
                  <a:srgbClr val="9BBB59"/>
                </a:solidFill>
              </a:rPr>
              <a:t>a forward abatement estimate</a:t>
            </a:r>
            <a:r>
              <a:rPr lang="en-US" dirty="0">
                <a:solidFill>
                  <a:srgbClr val="008000"/>
                </a:solidFill>
              </a:rPr>
              <a:t>, </a:t>
            </a:r>
            <a:r>
              <a:rPr lang="en-US" dirty="0"/>
              <a:t>more instruction on how to perform one can be found </a:t>
            </a:r>
            <a:r>
              <a:rPr lang="en-US" dirty="0">
                <a:hlinkClick r:id="rId3"/>
              </a:rPr>
              <a:t>here </a:t>
            </a:r>
            <a:endParaRPr lang="en-US" dirty="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Even if you don’t make a large profit, you want to at least make sure the cost of running the project is covered</a:t>
            </a:r>
          </a:p>
        </p:txBody>
      </p:sp>
      <p:sp>
        <p:nvSpPr>
          <p:cNvPr id="11" name="TextBox 10"/>
          <p:cNvSpPr txBox="1"/>
          <p:nvPr/>
        </p:nvSpPr>
        <p:spPr>
          <a:xfrm>
            <a:off x="638742" y="3036186"/>
            <a:ext cx="1905127" cy="923330"/>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Estimated </a:t>
            </a:r>
            <a:r>
              <a:rPr lang="en-US" b="1" dirty="0"/>
              <a:t>income </a:t>
            </a:r>
            <a:r>
              <a:rPr lang="en-US" dirty="0"/>
              <a:t>from selling ACCUs</a:t>
            </a:r>
          </a:p>
        </p:txBody>
      </p:sp>
      <p:sp>
        <p:nvSpPr>
          <p:cNvPr id="12" name="TextBox 11"/>
          <p:cNvSpPr txBox="1"/>
          <p:nvPr/>
        </p:nvSpPr>
        <p:spPr>
          <a:xfrm>
            <a:off x="3722475" y="3062564"/>
            <a:ext cx="1563181" cy="923330"/>
          </a:xfrm>
          <a:prstGeom prst="rect">
            <a:avLst/>
          </a:prstGeom>
          <a:ln>
            <a:solidFill>
              <a:srgbClr val="C0504D"/>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Estimated </a:t>
            </a:r>
            <a:r>
              <a:rPr lang="en-US" b="1" dirty="0"/>
              <a:t>costs </a:t>
            </a:r>
            <a:r>
              <a:rPr lang="en-US" dirty="0"/>
              <a:t>to run the project </a:t>
            </a:r>
          </a:p>
        </p:txBody>
      </p:sp>
      <p:sp>
        <p:nvSpPr>
          <p:cNvPr id="13" name="TextBox 12"/>
          <p:cNvSpPr txBox="1"/>
          <p:nvPr/>
        </p:nvSpPr>
        <p:spPr>
          <a:xfrm>
            <a:off x="6811099" y="3320842"/>
            <a:ext cx="1873821" cy="369332"/>
          </a:xfrm>
          <a:prstGeom prst="rect">
            <a:avLst/>
          </a:prstGeom>
          <a:ln>
            <a:solidFill>
              <a:srgbClr val="C0504D"/>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Total </a:t>
            </a:r>
            <a:r>
              <a:rPr lang="en-US" b="1" dirty="0"/>
              <a:t>profit</a:t>
            </a:r>
          </a:p>
        </p:txBody>
      </p:sp>
      <p:sp>
        <p:nvSpPr>
          <p:cNvPr id="19" name="Minus 18"/>
          <p:cNvSpPr/>
          <p:nvPr/>
        </p:nvSpPr>
        <p:spPr>
          <a:xfrm>
            <a:off x="2720587" y="3151655"/>
            <a:ext cx="561769" cy="646331"/>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Equal 19"/>
          <p:cNvSpPr/>
          <p:nvPr/>
        </p:nvSpPr>
        <p:spPr>
          <a:xfrm>
            <a:off x="5589043" y="3151655"/>
            <a:ext cx="708317" cy="646331"/>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Content Placeholder 2"/>
          <p:cNvSpPr txBox="1">
            <a:spLocks/>
          </p:cNvSpPr>
          <p:nvPr/>
        </p:nvSpPr>
        <p:spPr>
          <a:xfrm>
            <a:off x="3673273" y="4431612"/>
            <a:ext cx="2522614" cy="211306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a:ln>
                  <a:noFill/>
                </a:ln>
                <a:solidFill>
                  <a:schemeClr val="tx1"/>
                </a:solidFill>
                <a:effectLst/>
                <a:uLnTx/>
                <a:uFillTx/>
              </a:rPr>
              <a:t>To</a:t>
            </a:r>
            <a:r>
              <a:rPr kumimoji="0" lang="en-US" sz="1200" b="0" i="0" u="none" strike="noStrike" kern="1200" cap="none" spc="0" normalizeH="0" noProof="0" dirty="0">
                <a:ln>
                  <a:noFill/>
                </a:ln>
                <a:solidFill>
                  <a:schemeClr val="tx1"/>
                </a:solidFill>
                <a:effectLst/>
                <a:uLnTx/>
                <a:uFillTx/>
              </a:rPr>
              <a:t> estimate cost add together all the expenses For example:</a:t>
            </a:r>
          </a:p>
          <a:p>
            <a:pPr marL="800100" lvl="1" indent="-342900">
              <a:spcBef>
                <a:spcPct val="20000"/>
              </a:spcBef>
              <a:buFont typeface="Lucida Grande"/>
              <a:buChar char="+"/>
            </a:pPr>
            <a:r>
              <a:rPr lang="en-US" sz="1200" dirty="0"/>
              <a:t>Wages (pay rangers)</a:t>
            </a:r>
          </a:p>
          <a:p>
            <a:pPr marL="800100" lvl="1" indent="-342900">
              <a:spcBef>
                <a:spcPct val="20000"/>
              </a:spcBef>
              <a:buFont typeface="Lucida Grande"/>
              <a:buChar char="+"/>
            </a:pPr>
            <a:r>
              <a:rPr kumimoji="0" lang="en-US" sz="1200" b="0" i="0" u="none" strike="noStrike" kern="1200" cap="none" spc="0" normalizeH="0" noProof="0" dirty="0">
                <a:ln>
                  <a:noFill/>
                </a:ln>
                <a:solidFill>
                  <a:schemeClr val="tx1"/>
                </a:solidFill>
                <a:effectLst/>
                <a:uLnTx/>
                <a:uFillTx/>
              </a:rPr>
              <a:t>Equipment</a:t>
            </a:r>
          </a:p>
          <a:p>
            <a:pPr marL="800100" lvl="1" indent="-342900">
              <a:spcBef>
                <a:spcPct val="20000"/>
              </a:spcBef>
              <a:buFont typeface="Lucida Grande"/>
              <a:buChar char="+"/>
            </a:pPr>
            <a:r>
              <a:rPr lang="en-US" sz="1200" dirty="0"/>
              <a:t>Use of vehicles</a:t>
            </a:r>
          </a:p>
          <a:p>
            <a:pPr marL="800100" lvl="1" indent="-342900">
              <a:spcBef>
                <a:spcPct val="20000"/>
              </a:spcBef>
              <a:buFont typeface="Lucida Grande"/>
              <a:buChar char="+"/>
            </a:pPr>
            <a:r>
              <a:rPr kumimoji="0" lang="en-US" sz="1200" b="0" i="0" u="none" strike="noStrike" kern="1200" cap="none" spc="0" normalizeH="0" noProof="0" dirty="0">
                <a:ln>
                  <a:noFill/>
                </a:ln>
                <a:solidFill>
                  <a:schemeClr val="tx1"/>
                </a:solidFill>
                <a:effectLst/>
                <a:uLnTx/>
                <a:uFillTx/>
              </a:rPr>
              <a:t>Helicopters</a:t>
            </a:r>
          </a:p>
          <a:p>
            <a:pPr marL="800100" lvl="1" indent="-342900">
              <a:spcBef>
                <a:spcPct val="20000"/>
              </a:spcBef>
              <a:buFont typeface="Lucida Grande"/>
              <a:buChar char="+"/>
            </a:pPr>
            <a:r>
              <a:rPr lang="en-US" sz="1200" dirty="0"/>
              <a:t>Fire drips </a:t>
            </a:r>
          </a:p>
          <a:p>
            <a:pPr marL="800100" lvl="1" indent="-342900">
              <a:spcBef>
                <a:spcPct val="20000"/>
              </a:spcBef>
              <a:buFont typeface="Lucida Grande"/>
              <a:buChar char="+"/>
            </a:pPr>
            <a:r>
              <a:rPr kumimoji="0" lang="en-US" sz="1200" b="0" i="0" u="none" strike="noStrike" kern="1200" cap="none" spc="0" normalizeH="0" noProof="0" dirty="0">
                <a:ln>
                  <a:noFill/>
                </a:ln>
                <a:solidFill>
                  <a:schemeClr val="tx1"/>
                </a:solidFill>
                <a:effectLst/>
                <a:uLnTx/>
                <a:uFillTx/>
              </a:rPr>
              <a:t>Expert advice from lawyers and scientists </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sz="1200" b="0" i="0" u="none" strike="noStrike" kern="1200" cap="none" spc="0" normalizeH="0" baseline="0" noProof="0" dirty="0">
              <a:ln>
                <a:noFill/>
              </a:ln>
              <a:solidFill>
                <a:schemeClr val="tx1"/>
              </a:solidFill>
              <a:effectLst/>
              <a:uLnTx/>
              <a:uFillTx/>
            </a:endParaRPr>
          </a:p>
        </p:txBody>
      </p:sp>
      <p:cxnSp>
        <p:nvCxnSpPr>
          <p:cNvPr id="23" name="Straight Arrow Connector 22"/>
          <p:cNvCxnSpPr>
            <a:stCxn id="11" idx="2"/>
          </p:cNvCxnSpPr>
          <p:nvPr/>
        </p:nvCxnSpPr>
        <p:spPr>
          <a:xfrm flipH="1">
            <a:off x="1591305" y="3959516"/>
            <a:ext cx="1" cy="450003"/>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2" idx="2"/>
          </p:cNvCxnSpPr>
          <p:nvPr/>
        </p:nvCxnSpPr>
        <p:spPr>
          <a:xfrm rot="5400000">
            <a:off x="4278668" y="4210498"/>
            <a:ext cx="450002" cy="79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02054" y="227258"/>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 typeface="Wingdings" charset="2"/>
              <a:buChar char="Ø"/>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14" name="TextBox 13"/>
          <p:cNvSpPr txBox="1"/>
          <p:nvPr/>
        </p:nvSpPr>
        <p:spPr>
          <a:xfrm>
            <a:off x="1007281" y="124835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104086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82356" y="227258"/>
            <a:ext cx="5664973" cy="6630742"/>
          </a:xfrm>
        </p:spPr>
        <p:txBody>
          <a:bodyPr>
            <a:normAutofit fontScale="32500" lnSpcReduction="20000"/>
          </a:bodyPr>
          <a:lstStyle/>
          <a:p>
            <a:pPr>
              <a:buNone/>
            </a:pPr>
            <a:r>
              <a:rPr lang="en-AU" sz="4500" dirty="0">
                <a:solidFill>
                  <a:srgbClr val="000000"/>
                </a:solidFill>
              </a:rPr>
              <a:t>Some of the important </a:t>
            </a:r>
            <a:r>
              <a:rPr lang="en-AU" sz="4500" b="1" dirty="0">
                <a:solidFill>
                  <a:srgbClr val="000000"/>
                </a:solidFill>
              </a:rPr>
              <a:t>costs </a:t>
            </a:r>
            <a:r>
              <a:rPr lang="en-AU" sz="4500" dirty="0">
                <a:solidFill>
                  <a:srgbClr val="000000"/>
                </a:solidFill>
              </a:rPr>
              <a:t>to consider are:</a:t>
            </a:r>
          </a:p>
          <a:p>
            <a:r>
              <a:rPr lang="en-AU" sz="4500" dirty="0">
                <a:solidFill>
                  <a:srgbClr val="000000"/>
                </a:solidFill>
              </a:rPr>
              <a:t>Legal</a:t>
            </a:r>
          </a:p>
          <a:p>
            <a:pPr lvl="1"/>
            <a:r>
              <a:rPr lang="en-AU" sz="4500" dirty="0">
                <a:solidFill>
                  <a:srgbClr val="000000"/>
                </a:solidFill>
              </a:rPr>
              <a:t>do you have funding for legal advice, drawing up agreements and incorporation?</a:t>
            </a:r>
          </a:p>
          <a:p>
            <a:r>
              <a:rPr lang="en-AU" sz="4500" dirty="0">
                <a:solidFill>
                  <a:srgbClr val="000000"/>
                </a:solidFill>
              </a:rPr>
              <a:t>Planning</a:t>
            </a:r>
          </a:p>
          <a:p>
            <a:pPr lvl="1"/>
            <a:r>
              <a:rPr lang="en-AU" sz="4500" dirty="0">
                <a:solidFill>
                  <a:srgbClr val="000000"/>
                </a:solidFill>
              </a:rPr>
              <a:t>Do you have funding support for project design and application costs.</a:t>
            </a:r>
          </a:p>
          <a:p>
            <a:pPr lvl="1"/>
            <a:r>
              <a:rPr lang="en-AU" sz="4500" dirty="0">
                <a:solidFill>
                  <a:srgbClr val="000000"/>
                </a:solidFill>
              </a:rPr>
              <a:t>maybe for financial  advice and modelling to see what the price of credits needs to be for your project to  be feasible.?</a:t>
            </a:r>
          </a:p>
          <a:p>
            <a:r>
              <a:rPr lang="en-AU" sz="4500" dirty="0">
                <a:solidFill>
                  <a:srgbClr val="000000"/>
                </a:solidFill>
              </a:rPr>
              <a:t>Project establishment</a:t>
            </a:r>
          </a:p>
          <a:p>
            <a:pPr lvl="1"/>
            <a:r>
              <a:rPr lang="en-AU" sz="4500" dirty="0">
                <a:solidFill>
                  <a:srgbClr val="000000"/>
                </a:solidFill>
              </a:rPr>
              <a:t>how much money will you need to establish the project before you start getting incomes? </a:t>
            </a:r>
          </a:p>
          <a:p>
            <a:r>
              <a:rPr lang="en-AU" sz="4500" dirty="0">
                <a:solidFill>
                  <a:srgbClr val="000000"/>
                </a:solidFill>
              </a:rPr>
              <a:t>Administrative</a:t>
            </a:r>
          </a:p>
          <a:p>
            <a:pPr lvl="1"/>
            <a:r>
              <a:rPr lang="en-AU" sz="4500" dirty="0">
                <a:solidFill>
                  <a:srgbClr val="000000"/>
                </a:solidFill>
              </a:rPr>
              <a:t>Do you have the organisational skills, expertise and governance arrangements to monitor and manage projects?</a:t>
            </a:r>
          </a:p>
          <a:p>
            <a:r>
              <a:rPr lang="en-AU" sz="4500" dirty="0">
                <a:solidFill>
                  <a:srgbClr val="000000"/>
                </a:solidFill>
              </a:rPr>
              <a:t>Operational</a:t>
            </a:r>
          </a:p>
          <a:p>
            <a:pPr lvl="1"/>
            <a:r>
              <a:rPr lang="en-AU" sz="4500" dirty="0">
                <a:solidFill>
                  <a:srgbClr val="000000"/>
                </a:solidFill>
              </a:rPr>
              <a:t>in addition to the big costs in wages and helicopters, trucks etc, how much will ongoing technical and scientific support and  other equipment cost? Have you taken account of the costs of record keeping, monitoring and data management?</a:t>
            </a:r>
          </a:p>
          <a:p>
            <a:r>
              <a:rPr lang="en-AU" sz="4500" dirty="0">
                <a:solidFill>
                  <a:srgbClr val="000000"/>
                </a:solidFill>
              </a:rPr>
              <a:t>Commissions </a:t>
            </a:r>
          </a:p>
          <a:p>
            <a:pPr lvl="1"/>
            <a:r>
              <a:rPr lang="en-AU" sz="4500" dirty="0">
                <a:solidFill>
                  <a:srgbClr val="000000"/>
                </a:solidFill>
              </a:rPr>
              <a:t>many of the organisations that may offer to design or run  your project will need to be paid to do the work involved. Charges will vary depending on the organisation and how much you ask them to do, but can be a substantial part of the potential income. You will need to consider these sorts of costs in choosing.</a:t>
            </a:r>
          </a:p>
          <a:p>
            <a:r>
              <a:rPr lang="en-AU" sz="4500" dirty="0">
                <a:solidFill>
                  <a:srgbClr val="000000"/>
                </a:solidFill>
              </a:rPr>
              <a:t>Risk management</a:t>
            </a:r>
          </a:p>
          <a:p>
            <a:pPr lvl="1"/>
            <a:r>
              <a:rPr lang="en-AU" sz="4500" dirty="0">
                <a:solidFill>
                  <a:srgbClr val="000000"/>
                </a:solidFill>
              </a:rPr>
              <a:t>If you have a bad year and don’t hit your targets for abatement, how much will you need to set aside?</a:t>
            </a:r>
          </a:p>
          <a:p>
            <a:endParaRPr lang="en-US" dirty="0"/>
          </a:p>
        </p:txBody>
      </p:sp>
      <p:pic>
        <p:nvPicPr>
          <p:cNvPr id="3" name="Picture 2"/>
          <p:cNvPicPr>
            <a:picLocks noChangeAspect="1"/>
          </p:cNvPicPr>
          <p:nvPr/>
        </p:nvPicPr>
        <p:blipFill rotWithShape="1">
          <a:blip r:embed="rId2"/>
          <a:srcRect r="32952"/>
          <a:stretch/>
        </p:blipFill>
        <p:spPr>
          <a:xfrm>
            <a:off x="134601" y="2417561"/>
            <a:ext cx="2980302" cy="2921000"/>
          </a:xfrm>
          <a:prstGeom prst="rect">
            <a:avLst/>
          </a:prstGeom>
        </p:spPr>
      </p:pic>
      <p:sp>
        <p:nvSpPr>
          <p:cNvPr id="5" name="TextBox 4"/>
          <p:cNvSpPr txBox="1"/>
          <p:nvPr/>
        </p:nvSpPr>
        <p:spPr>
          <a:xfrm>
            <a:off x="302054" y="227258"/>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 typeface="Wingdings" charset="2"/>
              <a:buChar char="Ø"/>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7" name="TextBox 6"/>
          <p:cNvSpPr txBox="1"/>
          <p:nvPr/>
        </p:nvSpPr>
        <p:spPr>
          <a:xfrm>
            <a:off x="1007281" y="124835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5804" y="273111"/>
            <a:ext cx="3513274" cy="5623089"/>
          </a:xfrm>
        </p:spPr>
        <p:txBody>
          <a:bodyPr>
            <a:noAutofit/>
          </a:bodyPr>
          <a:lstStyle/>
          <a:p>
            <a:pPr marL="0" indent="0">
              <a:buNone/>
            </a:pPr>
            <a:r>
              <a:rPr lang="en-US" sz="1800" dirty="0"/>
              <a:t>If it looks like there is a chance that you are short on money you could…</a:t>
            </a:r>
          </a:p>
          <a:p>
            <a:pPr marL="0" indent="0">
              <a:buNone/>
            </a:pPr>
            <a:r>
              <a:rPr lang="en-US" sz="1800" dirty="0"/>
              <a:t> </a:t>
            </a:r>
          </a:p>
          <a:p>
            <a:r>
              <a:rPr lang="en-US" sz="1800" dirty="0"/>
              <a:t>Seek separate funding from other sources. E.g. NGO’s or the government </a:t>
            </a:r>
          </a:p>
          <a:p>
            <a:pPr marL="0" indent="0">
              <a:buNone/>
            </a:pPr>
            <a:endParaRPr lang="en-US" sz="1800" dirty="0"/>
          </a:p>
          <a:p>
            <a:r>
              <a:rPr lang="en-US" sz="1800" dirty="0"/>
              <a:t>‘Aggregate’ (join together) your project with other projects, to help share costs and knowledge. You can aggregate projects that have the same or different methodologies. Click </a:t>
            </a:r>
            <a:r>
              <a:rPr lang="en-US" sz="1800" dirty="0">
                <a:hlinkClick r:id="rId3"/>
              </a:rPr>
              <a:t>here </a:t>
            </a:r>
            <a:r>
              <a:rPr lang="en-US" sz="1800" dirty="0"/>
              <a:t>for more information. </a:t>
            </a:r>
          </a:p>
          <a:p>
            <a:pPr marL="0" indent="0">
              <a:buNone/>
            </a:pPr>
            <a:endParaRPr lang="en-US" sz="1800" dirty="0"/>
          </a:p>
          <a:p>
            <a:r>
              <a:rPr lang="en-US" sz="1800" dirty="0"/>
              <a:t>Seek expert advice. It must come from people familiar with ‘carbon markets’  </a:t>
            </a:r>
          </a:p>
        </p:txBody>
      </p:sp>
      <p:pic>
        <p:nvPicPr>
          <p:cNvPr id="9" name="Picture 8"/>
          <p:cNvPicPr>
            <a:picLocks noChangeAspect="1"/>
          </p:cNvPicPr>
          <p:nvPr/>
        </p:nvPicPr>
        <p:blipFill>
          <a:blip r:embed="rId4"/>
          <a:stretch>
            <a:fillRect/>
          </a:stretch>
        </p:blipFill>
        <p:spPr>
          <a:xfrm>
            <a:off x="149434" y="2501571"/>
            <a:ext cx="4238037" cy="3167135"/>
          </a:xfrm>
          <a:prstGeom prst="rect">
            <a:avLst/>
          </a:prstGeom>
        </p:spPr>
      </p:pic>
      <p:sp>
        <p:nvSpPr>
          <p:cNvPr id="5" name="TextBox 4"/>
          <p:cNvSpPr txBox="1"/>
          <p:nvPr/>
        </p:nvSpPr>
        <p:spPr>
          <a:xfrm>
            <a:off x="302054" y="227258"/>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 </a:t>
            </a:r>
          </a:p>
          <a:p>
            <a:pPr marL="742950" lvl="1" indent="-285750">
              <a:buFont typeface="Wingdings" charset="2"/>
              <a:buChar char="Ø"/>
            </a:pPr>
            <a:r>
              <a:rPr lang="en-US" sz="1500" b="1" dirty="0">
                <a:solidFill>
                  <a:srgbClr val="4F81BD"/>
                </a:solidFill>
              </a:rPr>
              <a:t>Financial assessment </a:t>
            </a:r>
          </a:p>
          <a:p>
            <a:pPr marL="742950" lvl="1" indent="-285750">
              <a:buFontTx/>
              <a:buChar char="-"/>
            </a:pPr>
            <a:r>
              <a:rPr lang="en-US" sz="1500" b="1" dirty="0">
                <a:solidFill>
                  <a:srgbClr val="4F81BD"/>
                </a:solidFill>
              </a:rPr>
              <a:t>Social assessment </a:t>
            </a:r>
          </a:p>
        </p:txBody>
      </p:sp>
      <p:sp>
        <p:nvSpPr>
          <p:cNvPr id="6" name="TextBox 5"/>
          <p:cNvSpPr txBox="1"/>
          <p:nvPr/>
        </p:nvSpPr>
        <p:spPr>
          <a:xfrm>
            <a:off x="1007281" y="1248358"/>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1206" y="227623"/>
            <a:ext cx="5096724" cy="6426580"/>
          </a:xfrm>
        </p:spPr>
        <p:txBody>
          <a:bodyPr>
            <a:noAutofit/>
          </a:bodyPr>
          <a:lstStyle/>
          <a:p>
            <a:pPr marL="342900" lvl="1" indent="-342900">
              <a:buFont typeface="Arial"/>
              <a:buChar char="•"/>
            </a:pPr>
            <a:r>
              <a:rPr lang="en-AU" sz="1800" dirty="0"/>
              <a:t>You also need to consider the </a:t>
            </a:r>
            <a:r>
              <a:rPr lang="en-AU" sz="1800" b="1" dirty="0"/>
              <a:t>good </a:t>
            </a:r>
            <a:r>
              <a:rPr lang="en-AU" sz="1800" dirty="0"/>
              <a:t>and </a:t>
            </a:r>
            <a:r>
              <a:rPr lang="en-AU" sz="1800" b="1" dirty="0"/>
              <a:t>bad </a:t>
            </a:r>
            <a:r>
              <a:rPr lang="en-AU" sz="1800" dirty="0"/>
              <a:t>impacts the project could have on you, other people and community, in the </a:t>
            </a:r>
            <a:r>
              <a:rPr lang="en-AU" sz="1800" b="1" dirty="0"/>
              <a:t>short </a:t>
            </a:r>
            <a:r>
              <a:rPr lang="en-AU" sz="1800" dirty="0"/>
              <a:t>term and in the </a:t>
            </a:r>
            <a:r>
              <a:rPr lang="en-AU" sz="1800" b="1" dirty="0"/>
              <a:t>long </a:t>
            </a:r>
            <a:r>
              <a:rPr lang="en-AU" sz="1800" dirty="0"/>
              <a:t>term</a:t>
            </a:r>
          </a:p>
          <a:p>
            <a:pPr marL="342900" lvl="1" indent="-342900">
              <a:buFont typeface="Arial"/>
              <a:buChar char="•"/>
            </a:pPr>
            <a:r>
              <a:rPr lang="en-AU" sz="1800" dirty="0"/>
              <a:t>Make sure all people belonging to your country agree with setting up the project and understand all the opportunities and issues and can voice their views. </a:t>
            </a:r>
          </a:p>
          <a:p>
            <a:pPr marL="342900" lvl="1" indent="-342900">
              <a:buFont typeface="Arial"/>
              <a:buChar char="•"/>
            </a:pPr>
            <a:r>
              <a:rPr lang="en-AU" sz="1800" dirty="0"/>
              <a:t>Consult with everyone and use maps to help explain </a:t>
            </a:r>
          </a:p>
          <a:p>
            <a:pPr marL="342900" lvl="1" indent="-342900">
              <a:buFont typeface="Arial"/>
              <a:buChar char="•"/>
            </a:pPr>
            <a:r>
              <a:rPr lang="en-AU" sz="1800" dirty="0"/>
              <a:t>Some thing to consider during consultation are;</a:t>
            </a:r>
          </a:p>
          <a:p>
            <a:pPr marL="742950" lvl="2" indent="-342900">
              <a:buFont typeface="Lucida Grande"/>
              <a:buChar char="-"/>
            </a:pPr>
            <a:r>
              <a:rPr lang="en-AU" sz="1400" dirty="0"/>
              <a:t>Who will run the project now and into the future? Is there a land manager group (i.e. ranger group) available </a:t>
            </a:r>
          </a:p>
          <a:p>
            <a:pPr marL="742950" lvl="2" indent="-342900">
              <a:buFont typeface="Lucida Grande"/>
              <a:buChar char="-"/>
            </a:pPr>
            <a:r>
              <a:rPr lang="en-AU" sz="1400" dirty="0"/>
              <a:t>In changing fire  how do you make sure that you can continue other important land uses like hunting, or ceremony?</a:t>
            </a:r>
          </a:p>
          <a:p>
            <a:pPr marL="742950" lvl="2" indent="-342900">
              <a:buFont typeface="Lucida Grande"/>
              <a:buChar char="-"/>
            </a:pPr>
            <a:r>
              <a:rPr lang="en-AU" sz="1400" dirty="0"/>
              <a:t>Will future generations be able to take on the responsibility ?</a:t>
            </a:r>
          </a:p>
          <a:p>
            <a:pPr marL="742950" lvl="2" indent="-342900">
              <a:buFont typeface="Lucida Grande"/>
              <a:buChar char="-"/>
            </a:pPr>
            <a:r>
              <a:rPr lang="en-AU" sz="1400" dirty="0"/>
              <a:t>How the costs and benefits will be sourced, managed and distributed fairly </a:t>
            </a:r>
          </a:p>
          <a:p>
            <a:pPr marL="742950" lvl="2" indent="-342900">
              <a:buFont typeface="Lucida Grande"/>
              <a:buChar char="-"/>
            </a:pPr>
            <a:r>
              <a:rPr lang="en-AU" sz="1400" dirty="0"/>
              <a:t>What will be done with any ‘left over’ / profit money?  </a:t>
            </a:r>
          </a:p>
          <a:p>
            <a:pPr marL="342900" lvl="1" indent="-342900">
              <a:buFont typeface="Arial"/>
              <a:buChar char="•"/>
            </a:pPr>
            <a:r>
              <a:rPr lang="en-AU" sz="1800" dirty="0"/>
              <a:t>When an agreement has been met, make it formal an in writing </a:t>
            </a:r>
          </a:p>
        </p:txBody>
      </p:sp>
      <p:sp>
        <p:nvSpPr>
          <p:cNvPr id="7" name="TextBox 6"/>
          <p:cNvSpPr txBox="1"/>
          <p:nvPr/>
        </p:nvSpPr>
        <p:spPr>
          <a:xfrm>
            <a:off x="313515" y="227623"/>
            <a:ext cx="2980302" cy="1477328"/>
          </a:xfrm>
          <a:prstGeom prst="rect">
            <a:avLst/>
          </a:prstGeom>
          <a:noFill/>
          <a:ln>
            <a:solidFill>
              <a:srgbClr val="000000"/>
            </a:solidFill>
          </a:ln>
        </p:spPr>
        <p:txBody>
          <a:bodyPr wrap="square" rtlCol="0">
            <a:spAutoFit/>
          </a:bodyPr>
          <a:lstStyle/>
          <a:p>
            <a:r>
              <a:rPr lang="en-US" sz="1500" b="1" dirty="0">
                <a:solidFill>
                  <a:srgbClr val="4F81BD"/>
                </a:solidFill>
              </a:rPr>
              <a:t>Step 1: Plan your project</a:t>
            </a:r>
          </a:p>
          <a:p>
            <a:pPr marL="742950" lvl="1" indent="-285750">
              <a:buFontTx/>
              <a:buChar char="-"/>
            </a:pPr>
            <a:r>
              <a:rPr lang="en-US" sz="1500" b="1" dirty="0">
                <a:solidFill>
                  <a:srgbClr val="4F81BD"/>
                </a:solidFill>
              </a:rPr>
              <a:t>Methodology assessment</a:t>
            </a:r>
          </a:p>
          <a:p>
            <a:pPr marL="742950" lvl="1" indent="-285750">
              <a:buFontTx/>
              <a:buChar char="-"/>
            </a:pPr>
            <a:r>
              <a:rPr lang="en-US" sz="1500" b="1" dirty="0">
                <a:solidFill>
                  <a:srgbClr val="4F81BD"/>
                </a:solidFill>
              </a:rPr>
              <a:t>Eligibility assessment </a:t>
            </a:r>
          </a:p>
          <a:p>
            <a:pPr marL="742950" lvl="1" indent="-285750">
              <a:buFontTx/>
              <a:buChar char="-"/>
            </a:pPr>
            <a:r>
              <a:rPr lang="en-US" sz="1500" b="1" dirty="0">
                <a:solidFill>
                  <a:srgbClr val="4F81BD"/>
                </a:solidFill>
              </a:rPr>
              <a:t>Legal assessment</a:t>
            </a:r>
          </a:p>
          <a:p>
            <a:pPr marL="742950" lvl="1" indent="-285750">
              <a:buFontTx/>
              <a:buChar char="-"/>
            </a:pPr>
            <a:r>
              <a:rPr lang="en-US" sz="1500" b="1" dirty="0">
                <a:solidFill>
                  <a:srgbClr val="4F81BD"/>
                </a:solidFill>
              </a:rPr>
              <a:t>Financial assessment </a:t>
            </a:r>
          </a:p>
          <a:p>
            <a:pPr marL="742950" lvl="1" indent="-285750">
              <a:buFont typeface="Wingdings" charset="2"/>
              <a:buChar char="Ø"/>
            </a:pPr>
            <a:r>
              <a:rPr lang="en-US" sz="1500" b="1" dirty="0">
                <a:solidFill>
                  <a:srgbClr val="4F81BD"/>
                </a:solidFill>
              </a:rPr>
              <a:t>Social assessment </a:t>
            </a:r>
          </a:p>
        </p:txBody>
      </p:sp>
      <p:pic>
        <p:nvPicPr>
          <p:cNvPr id="8" name="Picture 7"/>
          <p:cNvPicPr>
            <a:picLocks noChangeAspect="1"/>
          </p:cNvPicPr>
          <p:nvPr/>
        </p:nvPicPr>
        <p:blipFill>
          <a:blip r:embed="rId3"/>
          <a:stretch>
            <a:fillRect/>
          </a:stretch>
        </p:blipFill>
        <p:spPr>
          <a:xfrm>
            <a:off x="279973" y="3185251"/>
            <a:ext cx="3287603" cy="2525517"/>
          </a:xfrm>
          <a:prstGeom prst="rect">
            <a:avLst/>
          </a:prstGeom>
        </p:spPr>
      </p:pic>
      <p:sp>
        <p:nvSpPr>
          <p:cNvPr id="5" name="TextBox 4"/>
          <p:cNvSpPr txBox="1"/>
          <p:nvPr/>
        </p:nvSpPr>
        <p:spPr>
          <a:xfrm>
            <a:off x="947658" y="1459380"/>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21317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5402" y="1417637"/>
            <a:ext cx="3541010" cy="5199504"/>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Step 1: Plan your project</a:t>
            </a:r>
          </a:p>
          <a:p>
            <a:pPr lvl="1"/>
            <a:r>
              <a:rPr lang="en-US" sz="1200" dirty="0"/>
              <a:t>Methodology assessment</a:t>
            </a:r>
          </a:p>
          <a:p>
            <a:pPr lvl="1"/>
            <a:r>
              <a:rPr lang="en-US" sz="1200" dirty="0"/>
              <a:t>Eligibility assessment </a:t>
            </a:r>
          </a:p>
          <a:p>
            <a:pPr lvl="1"/>
            <a:r>
              <a:rPr lang="en-US" sz="1200" dirty="0"/>
              <a:t>Legal assessment </a:t>
            </a:r>
          </a:p>
          <a:p>
            <a:pPr lvl="1"/>
            <a:r>
              <a:rPr lang="en-US" sz="1200" dirty="0"/>
              <a:t>Financial assessment </a:t>
            </a:r>
          </a:p>
          <a:p>
            <a:pPr lvl="1"/>
            <a:r>
              <a:rPr lang="en-US" sz="1200" dirty="0"/>
              <a:t>Social assessment </a:t>
            </a:r>
          </a:p>
          <a:p>
            <a:r>
              <a:rPr lang="en-US" sz="1200" b="1" dirty="0">
                <a:solidFill>
                  <a:srgbClr val="008000"/>
                </a:solidFill>
              </a:rPr>
              <a:t>Step 2: Register</a:t>
            </a:r>
          </a:p>
          <a:p>
            <a:pPr lvl="1"/>
            <a:r>
              <a:rPr lang="en-US" sz="1200" b="1" dirty="0">
                <a:solidFill>
                  <a:srgbClr val="008000"/>
                </a:solidFill>
              </a:rPr>
              <a:t>Pick a project applicant</a:t>
            </a:r>
          </a:p>
          <a:p>
            <a:pPr lvl="1"/>
            <a:r>
              <a:rPr lang="en-US" sz="1200" b="1" dirty="0">
                <a:solidFill>
                  <a:srgbClr val="008000"/>
                </a:solidFill>
              </a:rPr>
              <a:t>Complete forms</a:t>
            </a:r>
          </a:p>
          <a:p>
            <a:pPr lvl="1"/>
            <a:r>
              <a:rPr lang="en-US" sz="1200" b="1" dirty="0">
                <a:solidFill>
                  <a:srgbClr val="008000"/>
                </a:solidFill>
              </a:rPr>
              <a:t>Submit forms </a:t>
            </a:r>
          </a:p>
          <a:p>
            <a:r>
              <a:rPr lang="en-US" sz="1200" dirty="0"/>
              <a:t>Step 3: Find a buyer</a:t>
            </a:r>
          </a:p>
          <a:p>
            <a:pPr lvl="1"/>
            <a:r>
              <a:rPr lang="en-US" sz="1200" dirty="0"/>
              <a:t>Option A: The Government</a:t>
            </a:r>
          </a:p>
          <a:p>
            <a:pPr lvl="1"/>
            <a:r>
              <a:rPr lang="en-US" sz="1200" dirty="0"/>
              <a:t>Option B: Private Organisations</a:t>
            </a:r>
          </a:p>
          <a:p>
            <a:r>
              <a:rPr lang="en-US" sz="1200" dirty="0"/>
              <a:t>Step 4: Run your project </a:t>
            </a:r>
          </a:p>
          <a:p>
            <a:pPr lvl="1"/>
            <a:r>
              <a:rPr lang="en-US" sz="1200" dirty="0"/>
              <a:t>Operational plans</a:t>
            </a:r>
          </a:p>
          <a:p>
            <a:pPr lvl="1"/>
            <a:r>
              <a:rPr lang="en-US" sz="1200" dirty="0"/>
              <a:t>Monitor + Evaluate</a:t>
            </a:r>
          </a:p>
          <a:p>
            <a:pPr lvl="1"/>
            <a:r>
              <a:rPr lang="en-US" sz="1200" dirty="0"/>
              <a:t>Keep Records</a:t>
            </a:r>
          </a:p>
          <a:p>
            <a:pPr lvl="1"/>
            <a:r>
              <a:rPr lang="en-US" sz="1200" dirty="0"/>
              <a:t>Make Project Reports </a:t>
            </a:r>
          </a:p>
          <a:p>
            <a:pPr lvl="1"/>
            <a:r>
              <a:rPr lang="en-US" sz="1200" dirty="0"/>
              <a:t>Claim your ACCUs</a:t>
            </a:r>
          </a:p>
          <a:p>
            <a:r>
              <a:rPr lang="en-US" sz="1200" dirty="0"/>
              <a:t>Step 5: Close your project</a:t>
            </a:r>
          </a:p>
          <a:p>
            <a:pPr lvl="1"/>
            <a:r>
              <a:rPr lang="en-US" sz="1200" dirty="0"/>
              <a:t>End</a:t>
            </a:r>
          </a:p>
          <a:p>
            <a:pPr lvl="1"/>
            <a:r>
              <a:rPr lang="en-US" sz="1200" dirty="0"/>
              <a:t>Withdraw</a:t>
            </a:r>
          </a:p>
          <a:p>
            <a:pPr lvl="1"/>
            <a:r>
              <a:rPr lang="en-US" sz="1200" dirty="0"/>
              <a:t>Alter</a:t>
            </a:r>
          </a:p>
        </p:txBody>
      </p:sp>
      <p:sp>
        <p:nvSpPr>
          <p:cNvPr id="8" name="TextBox 7"/>
          <p:cNvSpPr txBox="1"/>
          <p:nvPr/>
        </p:nvSpPr>
        <p:spPr>
          <a:xfrm>
            <a:off x="4107068" y="1388927"/>
            <a:ext cx="4579732" cy="4955203"/>
          </a:xfrm>
          <a:prstGeom prst="rect">
            <a:avLst/>
          </a:prstGeom>
          <a:noFill/>
        </p:spPr>
        <p:txBody>
          <a:bodyPr wrap="square" rtlCol="0">
            <a:spAutoFit/>
          </a:bodyPr>
          <a:lstStyle/>
          <a:p>
            <a:pPr marL="285750" indent="-285750">
              <a:buFont typeface="Arial"/>
              <a:buChar char="•"/>
            </a:pPr>
            <a:r>
              <a:rPr lang="en-US" sz="2000" dirty="0"/>
              <a:t>After planning, if you decide that the project is right for you and your country, the next step is to apply to the Clean Energy Regulator to register the project officially and formally.  </a:t>
            </a:r>
          </a:p>
          <a:p>
            <a:endParaRPr lang="en-US" sz="2000" dirty="0"/>
          </a:p>
          <a:p>
            <a:pPr marL="285750" indent="-285750">
              <a:buFont typeface="Arial"/>
              <a:buChar char="•"/>
            </a:pPr>
            <a:r>
              <a:rPr lang="en-US" sz="2000" dirty="0"/>
              <a:t>This step involves </a:t>
            </a:r>
          </a:p>
          <a:p>
            <a:pPr marL="742950" lvl="1" indent="-285750">
              <a:buFont typeface="Lucida Grande"/>
              <a:buChar char="-"/>
            </a:pPr>
            <a:r>
              <a:rPr lang="en-US" sz="2000" dirty="0"/>
              <a:t>Picking a project applicant </a:t>
            </a:r>
          </a:p>
          <a:p>
            <a:pPr marL="742950" lvl="1" indent="-285750">
              <a:buFont typeface="Lucida Grande"/>
              <a:buChar char="-"/>
            </a:pPr>
            <a:r>
              <a:rPr lang="en-US" sz="2000" dirty="0"/>
              <a:t>Completing lots of forms and paper work about your project, based off information gained during step 1:Plan </a:t>
            </a:r>
          </a:p>
          <a:p>
            <a:pPr marL="742950" lvl="1" indent="-285750">
              <a:buFont typeface="Lucida Grande"/>
              <a:buChar char="-"/>
            </a:pPr>
            <a:r>
              <a:rPr lang="en-US" sz="2000" dirty="0"/>
              <a:t>Submitting the forms to the Clean Energy Regulator </a:t>
            </a:r>
          </a:p>
          <a:p>
            <a:endParaRPr lang="en-US" dirty="0"/>
          </a:p>
          <a:p>
            <a:endParaRPr lang="en-US" dirty="0"/>
          </a:p>
        </p:txBody>
      </p:sp>
      <p:sp>
        <p:nvSpPr>
          <p:cNvPr id="16" name="Title 1"/>
          <p:cNvSpPr>
            <a:spLocks noGrp="1"/>
          </p:cNvSpPr>
          <p:nvPr>
            <p:ph type="title"/>
          </p:nvPr>
        </p:nvSpPr>
        <p:spPr>
          <a:xfrm>
            <a:off x="-19587" y="0"/>
            <a:ext cx="9163589" cy="1060950"/>
          </a:xfrm>
          <a:solidFill>
            <a:srgbClr val="008000"/>
          </a:solidFill>
        </p:spPr>
        <p:txBody>
          <a:bodyPr/>
          <a:lstStyle/>
          <a:p>
            <a:r>
              <a:rPr lang="en-US" dirty="0"/>
              <a:t>Step 2: Register your project</a:t>
            </a:r>
          </a:p>
        </p:txBody>
      </p:sp>
      <p:grpSp>
        <p:nvGrpSpPr>
          <p:cNvPr id="17" name="Group 16"/>
          <p:cNvGrpSpPr/>
          <p:nvPr/>
        </p:nvGrpSpPr>
        <p:grpSpPr>
          <a:xfrm>
            <a:off x="1" y="1047158"/>
            <a:ext cx="9144001" cy="370479"/>
            <a:chOff x="1" y="1047158"/>
            <a:chExt cx="9144001" cy="370479"/>
          </a:xfrm>
        </p:grpSpPr>
        <p:pic>
          <p:nvPicPr>
            <p:cNvPr id="18" name="Picture 17" descr="Pattern_01.tif"/>
            <p:cNvPicPr>
              <a:picLocks noChangeAspect="1"/>
            </p:cNvPicPr>
            <p:nvPr/>
          </p:nvPicPr>
          <p:blipFill rotWithShape="1">
            <a:blip r:embed="rId3">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9" name="Picture 18" descr="Pattern_01.tif"/>
            <p:cNvPicPr>
              <a:picLocks noChangeAspect="1"/>
            </p:cNvPicPr>
            <p:nvPr/>
          </p:nvPicPr>
          <p:blipFill rotWithShape="1">
            <a:blip r:embed="rId3">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20" name="Picture 19" descr="Pattern_01.tif"/>
            <p:cNvPicPr>
              <a:picLocks noChangeAspect="1"/>
            </p:cNvPicPr>
            <p:nvPr/>
          </p:nvPicPr>
          <p:blipFill rotWithShape="1">
            <a:blip r:embed="rId3">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AU" i="1" dirty="0">
                <a:solidFill>
                  <a:srgbClr val="000000"/>
                </a:solidFill>
              </a:rPr>
              <a:t>We make every attempt to ensure accuracy, currency and reliability of the information contained in our documents. </a:t>
            </a:r>
          </a:p>
          <a:p>
            <a:pPr marL="0" indent="0" algn="ctr">
              <a:buNone/>
            </a:pPr>
            <a:r>
              <a:rPr lang="en-AU" i="1" dirty="0">
                <a:solidFill>
                  <a:srgbClr val="000000"/>
                </a:solidFill>
              </a:rPr>
              <a:t>NAILSMA Ltd accepts no responsibility for any inaccuracies in the information contained on this presentation and persons relying on this information do so at their own risk.</a:t>
            </a:r>
          </a:p>
          <a:p>
            <a:endParaRPr lang="en-US" dirty="0"/>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19587" y="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Disclaimer</a:t>
            </a:r>
          </a:p>
        </p:txBody>
      </p:sp>
      <p:grpSp>
        <p:nvGrpSpPr>
          <p:cNvPr id="6" name="Group 5"/>
          <p:cNvGrpSpPr/>
          <p:nvPr/>
        </p:nvGrpSpPr>
        <p:grpSpPr>
          <a:xfrm>
            <a:off x="1" y="1047158"/>
            <a:ext cx="9144001" cy="370479"/>
            <a:chOff x="1" y="1047158"/>
            <a:chExt cx="9144001" cy="370479"/>
          </a:xfrm>
        </p:grpSpPr>
        <p:pic>
          <p:nvPicPr>
            <p:cNvPr id="7" name="Picture 6" descr="Pattern_01.tif"/>
            <p:cNvPicPr>
              <a:picLocks noChangeAspect="1"/>
            </p:cNvPicPr>
            <p:nvPr/>
          </p:nvPicPr>
          <p:blipFill rotWithShape="1">
            <a:blip r:embed="rId2">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8" name="Picture 7" descr="Pattern_01.tif"/>
            <p:cNvPicPr>
              <a:picLocks noChangeAspect="1"/>
            </p:cNvPicPr>
            <p:nvPr/>
          </p:nvPicPr>
          <p:blipFill rotWithShape="1">
            <a:blip r:embed="rId2">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9" name="Picture 8" descr="Pattern_01.tif"/>
            <p:cNvPicPr>
              <a:picLocks noChangeAspect="1"/>
            </p:cNvPicPr>
            <p:nvPr/>
          </p:nvPicPr>
          <p:blipFill rotWithShape="1">
            <a:blip r:embed="rId2">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pic>
        <p:nvPicPr>
          <p:cNvPr id="10" name="Picture 9"/>
          <p:cNvPicPr>
            <a:picLocks noChangeAspect="1"/>
          </p:cNvPicPr>
          <p:nvPr/>
        </p:nvPicPr>
        <p:blipFill>
          <a:blip r:embed="rId3"/>
          <a:stretch>
            <a:fillRect/>
          </a:stretch>
        </p:blipFill>
        <p:spPr>
          <a:xfrm>
            <a:off x="7328338" y="5158030"/>
            <a:ext cx="1523698" cy="15236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803" y="185376"/>
            <a:ext cx="4739052" cy="5658400"/>
          </a:xfrm>
        </p:spPr>
        <p:txBody>
          <a:bodyPr>
            <a:normAutofit fontScale="77500" lnSpcReduction="20000"/>
          </a:bodyPr>
          <a:lstStyle/>
          <a:p>
            <a:r>
              <a:rPr lang="en-AU" sz="2300" dirty="0"/>
              <a:t>You need to pick a suitable ‘applicant’</a:t>
            </a:r>
          </a:p>
          <a:p>
            <a:endParaRPr lang="en-AU" sz="2300" dirty="0"/>
          </a:p>
          <a:p>
            <a:r>
              <a:rPr lang="en-AU" sz="2300" dirty="0"/>
              <a:t>They will be the official project owner and will be largely responsible for the project, completing forms, and communicating with the Clean Energy Regulator. </a:t>
            </a:r>
          </a:p>
          <a:p>
            <a:pPr marL="0" indent="0">
              <a:buNone/>
            </a:pPr>
            <a:endParaRPr lang="en-AU" sz="2300" dirty="0"/>
          </a:p>
          <a:p>
            <a:r>
              <a:rPr lang="en-AU" sz="2300" dirty="0"/>
              <a:t>They can be one of the following:</a:t>
            </a:r>
          </a:p>
          <a:p>
            <a:pPr lvl="2">
              <a:buFont typeface="Lucida Grande"/>
              <a:buChar char="-"/>
            </a:pPr>
            <a:r>
              <a:rPr lang="en-AU" sz="2300" dirty="0"/>
              <a:t>Individual </a:t>
            </a:r>
          </a:p>
          <a:p>
            <a:pPr lvl="2">
              <a:buFont typeface="Lucida Grande"/>
              <a:buChar char="-"/>
            </a:pPr>
            <a:r>
              <a:rPr lang="en-AU" sz="2300" dirty="0"/>
              <a:t>Organisation</a:t>
            </a:r>
          </a:p>
          <a:p>
            <a:pPr lvl="2">
              <a:buFont typeface="Lucida Grande"/>
              <a:buChar char="-"/>
            </a:pPr>
            <a:r>
              <a:rPr lang="en-AU" sz="2300" dirty="0"/>
              <a:t>Public/private company</a:t>
            </a:r>
          </a:p>
          <a:p>
            <a:pPr lvl="2">
              <a:buFont typeface="Lucida Grande"/>
              <a:buChar char="-"/>
            </a:pPr>
            <a:r>
              <a:rPr lang="en-AU" sz="2300" dirty="0"/>
              <a:t>Other Incorporated Entity</a:t>
            </a:r>
          </a:p>
          <a:p>
            <a:pPr lvl="3">
              <a:buFont typeface="Courier New"/>
              <a:buChar char="o"/>
            </a:pPr>
            <a:r>
              <a:rPr lang="en-AU" sz="2300" dirty="0"/>
              <a:t>Local, State and Territory government bodies</a:t>
            </a:r>
          </a:p>
          <a:p>
            <a:pPr lvl="3">
              <a:buFont typeface="Courier New"/>
              <a:buChar char="o"/>
            </a:pPr>
            <a:r>
              <a:rPr lang="en-AU" sz="2300" dirty="0"/>
              <a:t>A Trust</a:t>
            </a:r>
          </a:p>
          <a:p>
            <a:pPr marL="1371600" lvl="3" indent="0">
              <a:buNone/>
            </a:pPr>
            <a:endParaRPr lang="en-AU" sz="2300" dirty="0">
              <a:solidFill>
                <a:schemeClr val="bg1"/>
              </a:solidFill>
            </a:endParaRPr>
          </a:p>
          <a:p>
            <a:pPr marL="342900" lvl="1" indent="-342900">
              <a:buFont typeface="Arial"/>
              <a:buChar char="•"/>
            </a:pPr>
            <a:r>
              <a:rPr lang="en-AU" sz="2300" dirty="0"/>
              <a:t>They must prove to you that they have the skills to put together a good quality project and application and will act in your best interests at all times. </a:t>
            </a:r>
          </a:p>
          <a:p>
            <a:pPr lvl="1">
              <a:buNone/>
            </a:pPr>
            <a:endParaRPr lang="en-AU" sz="4308" dirty="0">
              <a:solidFill>
                <a:srgbClr val="000000"/>
              </a:solidFill>
            </a:endParaRPr>
          </a:p>
          <a:p>
            <a:pPr lvl="1">
              <a:buNone/>
            </a:pPr>
            <a:endParaRPr lang="en-AU" sz="4308" dirty="0">
              <a:solidFill>
                <a:srgbClr val="000000"/>
              </a:solidFill>
            </a:endParaRPr>
          </a:p>
          <a:p>
            <a:endParaRPr lang="en-US" sz="4308" dirty="0"/>
          </a:p>
          <a:p>
            <a:pPr>
              <a:buNone/>
            </a:pPr>
            <a:endParaRPr lang="en-AU" sz="1920" dirty="0"/>
          </a:p>
        </p:txBody>
      </p:sp>
      <p:sp>
        <p:nvSpPr>
          <p:cNvPr id="7" name="TextBox 6"/>
          <p:cNvSpPr txBox="1"/>
          <p:nvPr/>
        </p:nvSpPr>
        <p:spPr>
          <a:xfrm>
            <a:off x="132412" y="185376"/>
            <a:ext cx="2672526" cy="954107"/>
          </a:xfrm>
          <a:prstGeom prst="rect">
            <a:avLst/>
          </a:prstGeom>
          <a:noFill/>
          <a:ln>
            <a:solidFill>
              <a:schemeClr val="tx1"/>
            </a:solidFill>
          </a:ln>
        </p:spPr>
        <p:txBody>
          <a:bodyPr wrap="none" rtlCol="0">
            <a:spAutoFit/>
          </a:bodyPr>
          <a:lstStyle/>
          <a:p>
            <a:r>
              <a:rPr lang="en-US" sz="1400" b="1" dirty="0">
                <a:solidFill>
                  <a:srgbClr val="008000"/>
                </a:solidFill>
              </a:rPr>
              <a:t>Step 2: Register</a:t>
            </a:r>
          </a:p>
          <a:p>
            <a:pPr marL="742950" lvl="1" indent="-285750">
              <a:buFont typeface="Wingdings" charset="2"/>
              <a:buChar char="Ø"/>
            </a:pPr>
            <a:r>
              <a:rPr lang="en-US" sz="1400" b="1" dirty="0">
                <a:solidFill>
                  <a:srgbClr val="008000"/>
                </a:solidFill>
              </a:rPr>
              <a:t>Pick a project applicant</a:t>
            </a:r>
          </a:p>
          <a:p>
            <a:pPr marL="742950" lvl="1" indent="-285750">
              <a:buFont typeface="Lucida Grande"/>
              <a:buChar char="-"/>
            </a:pPr>
            <a:r>
              <a:rPr lang="en-US" sz="1400" b="1" dirty="0">
                <a:solidFill>
                  <a:srgbClr val="008000"/>
                </a:solidFill>
              </a:rPr>
              <a:t>Complete forms</a:t>
            </a:r>
          </a:p>
          <a:p>
            <a:pPr marL="742950" lvl="1" indent="-285750">
              <a:buFont typeface="Lucida Grande"/>
              <a:buChar char="-"/>
            </a:pPr>
            <a:r>
              <a:rPr lang="en-US" sz="1400" b="1" dirty="0">
                <a:solidFill>
                  <a:srgbClr val="008000"/>
                </a:solidFill>
              </a:rPr>
              <a:t>Submit forms </a:t>
            </a:r>
          </a:p>
        </p:txBody>
      </p:sp>
      <p:pic>
        <p:nvPicPr>
          <p:cNvPr id="8" name="Picture 7"/>
          <p:cNvPicPr>
            <a:picLocks noChangeAspect="1"/>
          </p:cNvPicPr>
          <p:nvPr/>
        </p:nvPicPr>
        <p:blipFill>
          <a:blip r:embed="rId3"/>
          <a:stretch>
            <a:fillRect/>
          </a:stretch>
        </p:blipFill>
        <p:spPr>
          <a:xfrm>
            <a:off x="132412" y="1541561"/>
            <a:ext cx="3732688" cy="979831"/>
          </a:xfrm>
          <a:prstGeom prst="rect">
            <a:avLst/>
          </a:prstGeom>
        </p:spPr>
      </p:pic>
      <p:pic>
        <p:nvPicPr>
          <p:cNvPr id="9" name="Picture 8"/>
          <p:cNvPicPr>
            <a:picLocks noChangeAspect="1"/>
          </p:cNvPicPr>
          <p:nvPr/>
        </p:nvPicPr>
        <p:blipFill>
          <a:blip r:embed="rId4"/>
          <a:stretch>
            <a:fillRect/>
          </a:stretch>
        </p:blipFill>
        <p:spPr>
          <a:xfrm>
            <a:off x="1146710" y="2818236"/>
            <a:ext cx="2028596" cy="2028596"/>
          </a:xfrm>
          <a:prstGeom prst="rect">
            <a:avLst/>
          </a:prstGeom>
        </p:spPr>
      </p:pic>
      <p:pic>
        <p:nvPicPr>
          <p:cNvPr id="12" name="Picture 11"/>
          <p:cNvPicPr>
            <a:picLocks noChangeAspect="1"/>
          </p:cNvPicPr>
          <p:nvPr/>
        </p:nvPicPr>
        <p:blipFill>
          <a:blip r:embed="rId5"/>
          <a:stretch>
            <a:fillRect/>
          </a:stretch>
        </p:blipFill>
        <p:spPr>
          <a:xfrm>
            <a:off x="1023495" y="5015628"/>
            <a:ext cx="2275026" cy="1680180"/>
          </a:xfrm>
          <a:prstGeom prst="rect">
            <a:avLst/>
          </a:prstGeom>
        </p:spPr>
      </p:pic>
      <p:sp>
        <p:nvSpPr>
          <p:cNvPr id="10" name="TextBox 9"/>
          <p:cNvSpPr txBox="1"/>
          <p:nvPr/>
        </p:nvSpPr>
        <p:spPr>
          <a:xfrm>
            <a:off x="687199" y="473572"/>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827" y="221452"/>
            <a:ext cx="5321972" cy="6375877"/>
          </a:xfrm>
        </p:spPr>
        <p:txBody>
          <a:bodyPr>
            <a:normAutofit fontScale="25000" lnSpcReduction="20000"/>
          </a:bodyPr>
          <a:lstStyle/>
          <a:p>
            <a:r>
              <a:rPr lang="en-AU" sz="7200" dirty="0"/>
              <a:t>The applicant will need to complete the following forms;</a:t>
            </a:r>
          </a:p>
          <a:p>
            <a:pPr lvl="1"/>
            <a:r>
              <a:rPr lang="en-AU" sz="7200" dirty="0">
                <a:solidFill>
                  <a:srgbClr val="000000"/>
                </a:solidFill>
              </a:rPr>
              <a:t>Project Application form</a:t>
            </a:r>
          </a:p>
          <a:p>
            <a:pPr lvl="1"/>
            <a:r>
              <a:rPr lang="en-AU" sz="7200" dirty="0">
                <a:solidFill>
                  <a:srgbClr val="000000"/>
                </a:solidFill>
              </a:rPr>
              <a:t>Project Application for Area Based Project form</a:t>
            </a:r>
          </a:p>
          <a:p>
            <a:pPr lvl="1"/>
            <a:r>
              <a:rPr lang="en-AU" sz="7200" dirty="0">
                <a:solidFill>
                  <a:srgbClr val="000000"/>
                </a:solidFill>
              </a:rPr>
              <a:t>Client Information form (to prove that your applicant is ‘fit and proper’ – trusted with no criminal history) </a:t>
            </a:r>
          </a:p>
          <a:p>
            <a:pPr lvl="2">
              <a:buFont typeface="Courier New"/>
              <a:buChar char="o"/>
            </a:pPr>
            <a:r>
              <a:rPr lang="en-AU" sz="6400" dirty="0">
                <a:solidFill>
                  <a:srgbClr val="000000"/>
                </a:solidFill>
              </a:rPr>
              <a:t>Australian Federal Police national police check form</a:t>
            </a:r>
          </a:p>
          <a:p>
            <a:pPr lvl="2">
              <a:buFont typeface="Courier New"/>
              <a:buChar char="o"/>
            </a:pPr>
            <a:r>
              <a:rPr lang="en-AU" sz="6400" dirty="0">
                <a:solidFill>
                  <a:srgbClr val="000000"/>
                </a:solidFill>
              </a:rPr>
              <a:t>certified copies of identification document</a:t>
            </a:r>
          </a:p>
          <a:p>
            <a:pPr lvl="2">
              <a:buFont typeface="Courier New"/>
              <a:buChar char="o"/>
            </a:pPr>
            <a:r>
              <a:rPr lang="en-AU" sz="6400" dirty="0">
                <a:solidFill>
                  <a:srgbClr val="000000"/>
                </a:solidFill>
              </a:rPr>
              <a:t>list of authorised signatories  - if a company</a:t>
            </a:r>
          </a:p>
          <a:p>
            <a:pPr lvl="2">
              <a:buFont typeface="Courier New"/>
              <a:buChar char="o"/>
            </a:pPr>
            <a:r>
              <a:rPr lang="en-AU" sz="6400" dirty="0">
                <a:solidFill>
                  <a:srgbClr val="000000"/>
                </a:solidFill>
              </a:rPr>
              <a:t>others as necessary</a:t>
            </a:r>
            <a:endParaRPr lang="en-AU" sz="7200" dirty="0">
              <a:solidFill>
                <a:srgbClr val="000000"/>
              </a:solidFill>
            </a:endParaRPr>
          </a:p>
          <a:p>
            <a:pPr lvl="1"/>
            <a:r>
              <a:rPr lang="en-AU" sz="7200" dirty="0">
                <a:solidFill>
                  <a:srgbClr val="000000"/>
                </a:solidFill>
              </a:rPr>
              <a:t>Application form for an ANREU account (this is like an electronic bank which the ACCU’s are exchanged)</a:t>
            </a:r>
          </a:p>
          <a:p>
            <a:pPr marL="457200" lvl="1" indent="0">
              <a:buNone/>
            </a:pPr>
            <a:endParaRPr lang="en-AU" sz="7200" dirty="0">
              <a:solidFill>
                <a:srgbClr val="000000"/>
              </a:solidFill>
            </a:endParaRPr>
          </a:p>
          <a:p>
            <a:r>
              <a:rPr lang="en-US" sz="7200" dirty="0"/>
              <a:t>All forms can be downloaded </a:t>
            </a:r>
            <a:r>
              <a:rPr lang="en-US" sz="7200" dirty="0">
                <a:solidFill>
                  <a:srgbClr val="000000"/>
                </a:solidFill>
                <a:hlinkClick r:id="rId3"/>
              </a:rPr>
              <a:t>here </a:t>
            </a:r>
            <a:endParaRPr lang="en-US" sz="7200" dirty="0">
              <a:solidFill>
                <a:srgbClr val="000000"/>
              </a:solidFill>
            </a:endParaRPr>
          </a:p>
          <a:p>
            <a:r>
              <a:rPr lang="en-US" sz="7200" dirty="0">
                <a:solidFill>
                  <a:srgbClr val="000000"/>
                </a:solidFill>
              </a:rPr>
              <a:t>Or you can complete the forms through an online </a:t>
            </a:r>
            <a:r>
              <a:rPr lang="en-US" sz="7200" dirty="0">
                <a:solidFill>
                  <a:srgbClr val="000000"/>
                </a:solidFill>
                <a:hlinkClick r:id="rId4"/>
              </a:rPr>
              <a:t>portal here </a:t>
            </a:r>
            <a:endParaRPr lang="en-US" sz="7200" dirty="0">
              <a:solidFill>
                <a:srgbClr val="000000"/>
              </a:solidFill>
            </a:endParaRPr>
          </a:p>
          <a:p>
            <a:endParaRPr lang="en-US" sz="6400" dirty="0"/>
          </a:p>
          <a:p>
            <a:endParaRPr lang="en-US" dirty="0"/>
          </a:p>
        </p:txBody>
      </p:sp>
      <p:sp>
        <p:nvSpPr>
          <p:cNvPr id="7" name="TextBox 6"/>
          <p:cNvSpPr txBox="1"/>
          <p:nvPr/>
        </p:nvSpPr>
        <p:spPr>
          <a:xfrm>
            <a:off x="165668" y="215838"/>
            <a:ext cx="2672526" cy="954107"/>
          </a:xfrm>
          <a:prstGeom prst="rect">
            <a:avLst/>
          </a:prstGeom>
          <a:noFill/>
          <a:ln>
            <a:solidFill>
              <a:schemeClr val="tx1"/>
            </a:solidFill>
          </a:ln>
        </p:spPr>
        <p:txBody>
          <a:bodyPr wrap="none" rtlCol="0">
            <a:spAutoFit/>
          </a:bodyPr>
          <a:lstStyle/>
          <a:p>
            <a:r>
              <a:rPr lang="en-US" sz="1400" b="1" dirty="0">
                <a:solidFill>
                  <a:srgbClr val="008000"/>
                </a:solidFill>
              </a:rPr>
              <a:t>Step 2: Register</a:t>
            </a:r>
          </a:p>
          <a:p>
            <a:pPr marL="742950" lvl="1" indent="-285750">
              <a:buFont typeface="Lucida Grande"/>
              <a:buChar char="-"/>
            </a:pPr>
            <a:r>
              <a:rPr lang="en-US" sz="1400" b="1" dirty="0">
                <a:solidFill>
                  <a:srgbClr val="008000"/>
                </a:solidFill>
              </a:rPr>
              <a:t>Pick a project applicant</a:t>
            </a:r>
          </a:p>
          <a:p>
            <a:pPr marL="742950" lvl="1" indent="-285750">
              <a:buFont typeface="Wingdings" charset="2"/>
              <a:buChar char="Ø"/>
            </a:pPr>
            <a:r>
              <a:rPr lang="en-US" sz="1400" b="1" dirty="0">
                <a:solidFill>
                  <a:srgbClr val="008000"/>
                </a:solidFill>
              </a:rPr>
              <a:t>Complete forms</a:t>
            </a:r>
          </a:p>
          <a:p>
            <a:pPr marL="742950" lvl="1" indent="-285750">
              <a:buFont typeface="Lucida Grande"/>
              <a:buChar char="-"/>
            </a:pPr>
            <a:r>
              <a:rPr lang="en-US" sz="1400" b="1" dirty="0">
                <a:solidFill>
                  <a:srgbClr val="008000"/>
                </a:solidFill>
              </a:rPr>
              <a:t>Submit forms </a:t>
            </a:r>
          </a:p>
        </p:txBody>
      </p:sp>
      <p:pic>
        <p:nvPicPr>
          <p:cNvPr id="8" name="Picture 7"/>
          <p:cNvPicPr>
            <a:picLocks noChangeAspect="1"/>
          </p:cNvPicPr>
          <p:nvPr/>
        </p:nvPicPr>
        <p:blipFill>
          <a:blip r:embed="rId5"/>
          <a:stretch>
            <a:fillRect/>
          </a:stretch>
        </p:blipFill>
        <p:spPr>
          <a:xfrm>
            <a:off x="165668" y="2020436"/>
            <a:ext cx="3041308" cy="3041308"/>
          </a:xfrm>
          <a:prstGeom prst="rect">
            <a:avLst/>
          </a:prstGeom>
        </p:spPr>
      </p:pic>
      <p:sp>
        <p:nvSpPr>
          <p:cNvPr id="5" name="TextBox 4"/>
          <p:cNvSpPr txBox="1"/>
          <p:nvPr/>
        </p:nvSpPr>
        <p:spPr>
          <a:xfrm>
            <a:off x="720455" y="701066"/>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123084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1954" y="215838"/>
            <a:ext cx="5698946" cy="6642162"/>
          </a:xfrm>
        </p:spPr>
        <p:txBody>
          <a:bodyPr>
            <a:normAutofit fontScale="25000" lnSpcReduction="20000"/>
          </a:bodyPr>
          <a:lstStyle/>
          <a:p>
            <a:r>
              <a:rPr lang="en-US" sz="5600" dirty="0"/>
              <a:t>The applicant will need all the details obtained during the previous planning stage to complete the forms. In summary this includes; </a:t>
            </a:r>
            <a:endParaRPr lang="en-AU" sz="5600" dirty="0">
              <a:solidFill>
                <a:srgbClr val="000000"/>
              </a:solidFill>
            </a:endParaRPr>
          </a:p>
          <a:p>
            <a:pPr lvl="1"/>
            <a:r>
              <a:rPr lang="en-AU" sz="5600" dirty="0">
                <a:solidFill>
                  <a:srgbClr val="000000"/>
                </a:solidFill>
              </a:rPr>
              <a:t>A name for the project </a:t>
            </a:r>
          </a:p>
          <a:p>
            <a:pPr lvl="1"/>
            <a:r>
              <a:rPr lang="en-AU" sz="5600" dirty="0">
                <a:solidFill>
                  <a:srgbClr val="000000"/>
                </a:solidFill>
              </a:rPr>
              <a:t>A nominated  start date</a:t>
            </a:r>
          </a:p>
          <a:p>
            <a:pPr lvl="2">
              <a:buFont typeface="Courier New"/>
              <a:buChar char="o"/>
            </a:pPr>
            <a:r>
              <a:rPr lang="en-AU" sz="5600" dirty="0">
                <a:solidFill>
                  <a:srgbClr val="000000"/>
                </a:solidFill>
              </a:rPr>
              <a:t>this will usually be the beginning of a calendar year (e.g. 1 January 2016) because the methodology estimates emissions in calendar year blocks </a:t>
            </a:r>
          </a:p>
          <a:p>
            <a:pPr lvl="1"/>
            <a:r>
              <a:rPr lang="en-AU" sz="5600" dirty="0">
                <a:solidFill>
                  <a:srgbClr val="000000"/>
                </a:solidFill>
              </a:rPr>
              <a:t>A brief description of the location</a:t>
            </a:r>
          </a:p>
          <a:p>
            <a:pPr lvl="1"/>
            <a:r>
              <a:rPr lang="en-AU" sz="5600" dirty="0">
                <a:solidFill>
                  <a:srgbClr val="000000"/>
                </a:solidFill>
              </a:rPr>
              <a:t>Proof that your using a applicable methodology</a:t>
            </a:r>
            <a:endParaRPr lang="en-AU" sz="5600" dirty="0"/>
          </a:p>
          <a:p>
            <a:pPr lvl="2">
              <a:buFont typeface="Courier New"/>
              <a:buChar char="o"/>
            </a:pPr>
            <a:r>
              <a:rPr lang="en-AU" sz="5600" dirty="0">
                <a:solidFill>
                  <a:srgbClr val="000000"/>
                </a:solidFill>
              </a:rPr>
              <a:t>a list of geospatial files and the files themselves</a:t>
            </a:r>
          </a:p>
          <a:p>
            <a:pPr lvl="2">
              <a:buFont typeface="Courier New"/>
              <a:buChar char="o"/>
            </a:pPr>
            <a:r>
              <a:rPr lang="en-AU" sz="5600" dirty="0">
                <a:solidFill>
                  <a:srgbClr val="000000"/>
                </a:solidFill>
              </a:rPr>
              <a:t>detail of vegetation fuel type map and evidence of validation</a:t>
            </a:r>
          </a:p>
          <a:p>
            <a:pPr lvl="2">
              <a:buFont typeface="Courier New"/>
              <a:buChar char="o"/>
            </a:pPr>
            <a:r>
              <a:rPr lang="en-AU" sz="5600" dirty="0">
                <a:solidFill>
                  <a:srgbClr val="000000"/>
                </a:solidFill>
              </a:rPr>
              <a:t>Estimation of baseline emissions </a:t>
            </a:r>
          </a:p>
          <a:p>
            <a:pPr lvl="1"/>
            <a:r>
              <a:rPr lang="en-AU" sz="5600" dirty="0">
                <a:solidFill>
                  <a:srgbClr val="000000"/>
                </a:solidFill>
              </a:rPr>
              <a:t>Proof of legal right </a:t>
            </a:r>
          </a:p>
          <a:p>
            <a:pPr lvl="1"/>
            <a:r>
              <a:rPr lang="en-AU" sz="5600" dirty="0">
                <a:solidFill>
                  <a:srgbClr val="000000"/>
                </a:solidFill>
              </a:rPr>
              <a:t>Eligible interest holder consent </a:t>
            </a:r>
          </a:p>
          <a:p>
            <a:pPr lvl="1"/>
            <a:r>
              <a:rPr lang="en-AU" sz="5600" dirty="0">
                <a:solidFill>
                  <a:srgbClr val="000000"/>
                </a:solidFill>
              </a:rPr>
              <a:t>Proof of meeting eligible criteria </a:t>
            </a:r>
          </a:p>
          <a:p>
            <a:pPr lvl="1"/>
            <a:r>
              <a:rPr lang="en-AU" sz="5600" dirty="0">
                <a:solidFill>
                  <a:srgbClr val="000000"/>
                </a:solidFill>
              </a:rPr>
              <a:t>Return on investment (profit) summary </a:t>
            </a:r>
          </a:p>
          <a:p>
            <a:pPr lvl="1"/>
            <a:r>
              <a:rPr lang="en-AU" sz="5600" dirty="0"/>
              <a:t>A Forward Abatement Estimate of 25 years </a:t>
            </a:r>
          </a:p>
          <a:p>
            <a:pPr lvl="2">
              <a:buFont typeface="Courier New"/>
              <a:buChar char="o"/>
            </a:pPr>
            <a:r>
              <a:rPr lang="en-AU" sz="5600" dirty="0">
                <a:solidFill>
                  <a:srgbClr val="000000"/>
                </a:solidFill>
              </a:rPr>
              <a:t>this figure is so important that it should be checked again before including it in the application </a:t>
            </a:r>
          </a:p>
          <a:p>
            <a:pPr lvl="2">
              <a:buFont typeface="Courier New"/>
              <a:buChar char="o"/>
            </a:pPr>
            <a:r>
              <a:rPr lang="en-AU" sz="5600" dirty="0">
                <a:solidFill>
                  <a:srgbClr val="000000"/>
                </a:solidFill>
              </a:rPr>
              <a:t>as well as indicating potential incomes, it is used by government to determine how often the project should be audited, which will affect project costs</a:t>
            </a:r>
          </a:p>
          <a:p>
            <a:pPr lvl="1"/>
            <a:r>
              <a:rPr lang="en-AU" sz="5600" dirty="0">
                <a:solidFill>
                  <a:srgbClr val="000000"/>
                </a:solidFill>
              </a:rPr>
              <a:t>Regulatory approvals</a:t>
            </a:r>
          </a:p>
          <a:p>
            <a:pPr lvl="2">
              <a:buFont typeface="Courier New"/>
              <a:buChar char="o"/>
            </a:pPr>
            <a:r>
              <a:rPr lang="en-AU" sz="5600" dirty="0">
                <a:solidFill>
                  <a:srgbClr val="000000"/>
                </a:solidFill>
              </a:rPr>
              <a:t>Savanna fire projects will usually require approvals from fire management authorities prior to burning</a:t>
            </a:r>
          </a:p>
          <a:p>
            <a:pPr lvl="2">
              <a:buFont typeface="Courier New"/>
              <a:buChar char="o"/>
            </a:pPr>
            <a:r>
              <a:rPr lang="en-AU" sz="5600" dirty="0">
                <a:solidFill>
                  <a:srgbClr val="000000"/>
                </a:solidFill>
              </a:rPr>
              <a:t>permits are not issued far in advance, so the regulator may register the project subject to getting permits nearer the burning activity </a:t>
            </a:r>
          </a:p>
          <a:p>
            <a:pPr lvl="2">
              <a:buFont typeface="Courier New"/>
              <a:buChar char="o"/>
            </a:pPr>
            <a:r>
              <a:rPr lang="en-AU" sz="5600" dirty="0">
                <a:solidFill>
                  <a:srgbClr val="000000"/>
                </a:solidFill>
              </a:rPr>
              <a:t>even though not strictly required, it will be good practice to discuss your intentions with fire authorities during planning and prior to lodging an application</a:t>
            </a:r>
          </a:p>
          <a:p>
            <a:endParaRPr lang="en-US" dirty="0"/>
          </a:p>
        </p:txBody>
      </p:sp>
      <p:pic>
        <p:nvPicPr>
          <p:cNvPr id="9" name="Picture 8"/>
          <p:cNvPicPr>
            <a:picLocks noChangeAspect="1"/>
          </p:cNvPicPr>
          <p:nvPr/>
        </p:nvPicPr>
        <p:blipFill>
          <a:blip r:embed="rId2"/>
          <a:stretch>
            <a:fillRect/>
          </a:stretch>
        </p:blipFill>
        <p:spPr>
          <a:xfrm>
            <a:off x="212446" y="2913045"/>
            <a:ext cx="2863948" cy="2464485"/>
          </a:xfrm>
          <a:prstGeom prst="rect">
            <a:avLst/>
          </a:prstGeom>
        </p:spPr>
      </p:pic>
      <p:sp>
        <p:nvSpPr>
          <p:cNvPr id="5" name="TextBox 4"/>
          <p:cNvSpPr txBox="1"/>
          <p:nvPr/>
        </p:nvSpPr>
        <p:spPr>
          <a:xfrm>
            <a:off x="165668" y="215838"/>
            <a:ext cx="2672526" cy="954107"/>
          </a:xfrm>
          <a:prstGeom prst="rect">
            <a:avLst/>
          </a:prstGeom>
          <a:noFill/>
          <a:ln>
            <a:solidFill>
              <a:schemeClr val="tx1"/>
            </a:solidFill>
          </a:ln>
        </p:spPr>
        <p:txBody>
          <a:bodyPr wrap="none" rtlCol="0">
            <a:spAutoFit/>
          </a:bodyPr>
          <a:lstStyle/>
          <a:p>
            <a:r>
              <a:rPr lang="en-US" sz="1400" b="1" dirty="0">
                <a:solidFill>
                  <a:srgbClr val="008000"/>
                </a:solidFill>
              </a:rPr>
              <a:t>Step 2: Register</a:t>
            </a:r>
          </a:p>
          <a:p>
            <a:pPr marL="742950" lvl="1" indent="-285750">
              <a:buFont typeface="Lucida Grande"/>
              <a:buChar char="-"/>
            </a:pPr>
            <a:r>
              <a:rPr lang="en-US" sz="1400" b="1" dirty="0">
                <a:solidFill>
                  <a:srgbClr val="008000"/>
                </a:solidFill>
              </a:rPr>
              <a:t>Pick a project applicant</a:t>
            </a:r>
          </a:p>
          <a:p>
            <a:pPr marL="742950" lvl="1" indent="-285750">
              <a:buFont typeface="Wingdings" charset="2"/>
              <a:buChar char="Ø"/>
            </a:pPr>
            <a:r>
              <a:rPr lang="en-US" sz="1400" b="1" dirty="0">
                <a:solidFill>
                  <a:srgbClr val="008000"/>
                </a:solidFill>
              </a:rPr>
              <a:t>Complete forms</a:t>
            </a:r>
          </a:p>
          <a:p>
            <a:pPr marL="742950" lvl="1" indent="-285750">
              <a:buFont typeface="Lucida Grande"/>
              <a:buChar char="-"/>
            </a:pPr>
            <a:r>
              <a:rPr lang="en-US" sz="1400" b="1" dirty="0">
                <a:solidFill>
                  <a:srgbClr val="008000"/>
                </a:solidFill>
              </a:rPr>
              <a:t>Submit forms </a:t>
            </a:r>
          </a:p>
        </p:txBody>
      </p:sp>
      <p:sp>
        <p:nvSpPr>
          <p:cNvPr id="6" name="TextBox 5"/>
          <p:cNvSpPr txBox="1"/>
          <p:nvPr/>
        </p:nvSpPr>
        <p:spPr>
          <a:xfrm>
            <a:off x="720455" y="701066"/>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9446" y="239045"/>
            <a:ext cx="5486915" cy="4600757"/>
          </a:xfrm>
        </p:spPr>
        <p:txBody>
          <a:bodyPr>
            <a:normAutofit/>
          </a:bodyPr>
          <a:lstStyle/>
          <a:p>
            <a:r>
              <a:rPr lang="en-AU" sz="1800" dirty="0">
                <a:solidFill>
                  <a:srgbClr val="000000"/>
                </a:solidFill>
              </a:rPr>
              <a:t>Submit forms to the Clean Energy Regulator for approval to register the project</a:t>
            </a:r>
          </a:p>
          <a:p>
            <a:pPr lvl="1"/>
            <a:r>
              <a:rPr lang="en-US" sz="1800" dirty="0">
                <a:solidFill>
                  <a:srgbClr val="000000"/>
                </a:solidFill>
              </a:rPr>
              <a:t>When a decision has been made, you will be notified in writing and your project’s details will be published on the ERF Register. </a:t>
            </a:r>
          </a:p>
          <a:p>
            <a:pPr lvl="1"/>
            <a:r>
              <a:rPr lang="en-AU" sz="1800" dirty="0"/>
              <a:t>This is known as Market Entry</a:t>
            </a:r>
          </a:p>
          <a:p>
            <a:endParaRPr lang="en-US" sz="1800" dirty="0"/>
          </a:p>
        </p:txBody>
      </p:sp>
      <p:sp>
        <p:nvSpPr>
          <p:cNvPr id="7" name="TextBox 6"/>
          <p:cNvSpPr txBox="1"/>
          <p:nvPr/>
        </p:nvSpPr>
        <p:spPr>
          <a:xfrm>
            <a:off x="212446" y="239045"/>
            <a:ext cx="2672526" cy="954107"/>
          </a:xfrm>
          <a:prstGeom prst="rect">
            <a:avLst/>
          </a:prstGeom>
          <a:noFill/>
          <a:ln>
            <a:solidFill>
              <a:schemeClr val="tx1"/>
            </a:solidFill>
          </a:ln>
        </p:spPr>
        <p:txBody>
          <a:bodyPr wrap="none" rtlCol="0">
            <a:spAutoFit/>
          </a:bodyPr>
          <a:lstStyle/>
          <a:p>
            <a:r>
              <a:rPr lang="en-US" sz="1400" b="1" dirty="0">
                <a:solidFill>
                  <a:srgbClr val="008000"/>
                </a:solidFill>
              </a:rPr>
              <a:t>Step 2: Register</a:t>
            </a:r>
          </a:p>
          <a:p>
            <a:pPr marL="742950" lvl="1" indent="-285750">
              <a:buFont typeface="Lucida Grande"/>
              <a:buChar char="-"/>
            </a:pPr>
            <a:r>
              <a:rPr lang="en-US" sz="1400" b="1" dirty="0">
                <a:solidFill>
                  <a:srgbClr val="008000"/>
                </a:solidFill>
              </a:rPr>
              <a:t>Pick a project applicant</a:t>
            </a:r>
          </a:p>
          <a:p>
            <a:pPr marL="742950" lvl="1" indent="-285750">
              <a:buFont typeface="Lucida Grande"/>
              <a:buChar char="-"/>
            </a:pPr>
            <a:r>
              <a:rPr lang="en-US" sz="1400" b="1" dirty="0">
                <a:solidFill>
                  <a:srgbClr val="008000"/>
                </a:solidFill>
              </a:rPr>
              <a:t>Complete forms</a:t>
            </a:r>
          </a:p>
          <a:p>
            <a:pPr marL="742950" lvl="1" indent="-285750">
              <a:buFont typeface="Wingdings" charset="2"/>
              <a:buChar char="Ø"/>
            </a:pPr>
            <a:r>
              <a:rPr lang="en-US" sz="1400" b="1" dirty="0">
                <a:solidFill>
                  <a:srgbClr val="008000"/>
                </a:solidFill>
              </a:rPr>
              <a:t>Submit forms </a:t>
            </a:r>
          </a:p>
        </p:txBody>
      </p:sp>
      <p:pic>
        <p:nvPicPr>
          <p:cNvPr id="9" name="Picture 8"/>
          <p:cNvPicPr>
            <a:picLocks noChangeAspect="1"/>
          </p:cNvPicPr>
          <p:nvPr/>
        </p:nvPicPr>
        <p:blipFill>
          <a:blip r:embed="rId2"/>
          <a:stretch>
            <a:fillRect/>
          </a:stretch>
        </p:blipFill>
        <p:spPr>
          <a:xfrm>
            <a:off x="212446" y="1470537"/>
            <a:ext cx="2882588" cy="3843450"/>
          </a:xfrm>
          <a:prstGeom prst="rect">
            <a:avLst/>
          </a:prstGeom>
        </p:spPr>
      </p:pic>
      <p:sp>
        <p:nvSpPr>
          <p:cNvPr id="6" name="TextBox 5"/>
          <p:cNvSpPr txBox="1"/>
          <p:nvPr/>
        </p:nvSpPr>
        <p:spPr>
          <a:xfrm>
            <a:off x="720455" y="940049"/>
            <a:ext cx="2117739" cy="20459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0" y="4318593"/>
            <a:ext cx="9144000" cy="2539407"/>
          </a:xfrm>
          <a:prstGeom prst="rect">
            <a:avLst/>
          </a:prstGeom>
        </p:spPr>
      </p:pic>
    </p:spTree>
    <p:extLst>
      <p:ext uri="{BB962C8B-B14F-4D97-AF65-F5344CB8AC3E}">
        <p14:creationId xmlns:p14="http://schemas.microsoft.com/office/powerpoint/2010/main" val="1214220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5402" y="1417637"/>
            <a:ext cx="3541010" cy="5199504"/>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Step 1: Plan your project</a:t>
            </a:r>
          </a:p>
          <a:p>
            <a:pPr lvl="1"/>
            <a:r>
              <a:rPr lang="en-US" sz="1200" dirty="0"/>
              <a:t>Methodology assessment</a:t>
            </a:r>
          </a:p>
          <a:p>
            <a:pPr lvl="1"/>
            <a:r>
              <a:rPr lang="en-US" sz="1200" dirty="0"/>
              <a:t>Eligibility assessment </a:t>
            </a:r>
          </a:p>
          <a:p>
            <a:pPr lvl="1"/>
            <a:r>
              <a:rPr lang="en-US" sz="1200" dirty="0"/>
              <a:t>Legal assessment </a:t>
            </a:r>
          </a:p>
          <a:p>
            <a:pPr lvl="1"/>
            <a:r>
              <a:rPr lang="en-US" sz="1200" dirty="0"/>
              <a:t>Financial assessment </a:t>
            </a:r>
          </a:p>
          <a:p>
            <a:pPr lvl="1"/>
            <a:r>
              <a:rPr lang="en-US" sz="1200" dirty="0"/>
              <a:t>Social assessment </a:t>
            </a:r>
          </a:p>
          <a:p>
            <a:r>
              <a:rPr lang="en-US" sz="1200" dirty="0"/>
              <a:t>Step 2: Register</a:t>
            </a:r>
          </a:p>
          <a:p>
            <a:pPr lvl="1"/>
            <a:r>
              <a:rPr lang="en-US" sz="1200" dirty="0"/>
              <a:t>Pick a project applicant</a:t>
            </a:r>
          </a:p>
          <a:p>
            <a:pPr lvl="1"/>
            <a:r>
              <a:rPr lang="en-US" sz="1200" dirty="0"/>
              <a:t>Complete forms</a:t>
            </a:r>
          </a:p>
          <a:p>
            <a:pPr lvl="1"/>
            <a:r>
              <a:rPr lang="en-US" sz="1200" dirty="0"/>
              <a:t>Submit forms </a:t>
            </a:r>
          </a:p>
          <a:p>
            <a:r>
              <a:rPr lang="en-US" sz="1200" b="1" dirty="0">
                <a:solidFill>
                  <a:srgbClr val="FF6600"/>
                </a:solidFill>
              </a:rPr>
              <a:t>Step 3: Find a buyer</a:t>
            </a:r>
          </a:p>
          <a:p>
            <a:pPr lvl="1"/>
            <a:r>
              <a:rPr lang="en-US" sz="1200" b="1" dirty="0">
                <a:solidFill>
                  <a:srgbClr val="FF6600"/>
                </a:solidFill>
              </a:rPr>
              <a:t>Option A: The Government </a:t>
            </a:r>
          </a:p>
          <a:p>
            <a:pPr lvl="1"/>
            <a:r>
              <a:rPr lang="en-US" sz="1200" b="1" dirty="0">
                <a:solidFill>
                  <a:srgbClr val="FF6600"/>
                </a:solidFill>
              </a:rPr>
              <a:t>Option B: Private Organisations</a:t>
            </a:r>
          </a:p>
          <a:p>
            <a:r>
              <a:rPr lang="en-US" sz="1200" dirty="0"/>
              <a:t>Step 4: Run your project </a:t>
            </a:r>
          </a:p>
          <a:p>
            <a:pPr lvl="1"/>
            <a:r>
              <a:rPr lang="en-US" sz="1200" dirty="0"/>
              <a:t>Operational plans</a:t>
            </a:r>
          </a:p>
          <a:p>
            <a:pPr lvl="1"/>
            <a:r>
              <a:rPr lang="en-US" sz="1200" dirty="0"/>
              <a:t>Monitor + Evaluate</a:t>
            </a:r>
          </a:p>
          <a:p>
            <a:pPr lvl="1"/>
            <a:r>
              <a:rPr lang="en-US" sz="1200" dirty="0"/>
              <a:t>Keep Records</a:t>
            </a:r>
          </a:p>
          <a:p>
            <a:pPr lvl="1"/>
            <a:r>
              <a:rPr lang="en-US" sz="1200" dirty="0"/>
              <a:t>Make Project Reports </a:t>
            </a:r>
          </a:p>
          <a:p>
            <a:pPr lvl="1"/>
            <a:r>
              <a:rPr lang="en-US" sz="1200" dirty="0"/>
              <a:t>Claim your ACCUs</a:t>
            </a:r>
          </a:p>
          <a:p>
            <a:r>
              <a:rPr lang="en-US" sz="1200" dirty="0"/>
              <a:t>Step 5: Close your project</a:t>
            </a:r>
          </a:p>
          <a:p>
            <a:pPr lvl="1"/>
            <a:r>
              <a:rPr lang="en-US" sz="1200" dirty="0"/>
              <a:t>End</a:t>
            </a:r>
          </a:p>
          <a:p>
            <a:pPr lvl="1"/>
            <a:r>
              <a:rPr lang="en-US" sz="1200" dirty="0"/>
              <a:t>Withdraw</a:t>
            </a:r>
          </a:p>
          <a:p>
            <a:pPr lvl="1"/>
            <a:r>
              <a:rPr lang="en-US" sz="1200" dirty="0"/>
              <a:t>Alter </a:t>
            </a:r>
          </a:p>
          <a:p>
            <a:endParaRPr lang="en-US" sz="1200" dirty="0"/>
          </a:p>
        </p:txBody>
      </p:sp>
      <p:sp>
        <p:nvSpPr>
          <p:cNvPr id="8" name="TextBox 7"/>
          <p:cNvSpPr txBox="1"/>
          <p:nvPr/>
        </p:nvSpPr>
        <p:spPr>
          <a:xfrm>
            <a:off x="3946131" y="1417637"/>
            <a:ext cx="4981264" cy="3139321"/>
          </a:xfrm>
          <a:prstGeom prst="rect">
            <a:avLst/>
          </a:prstGeom>
          <a:noFill/>
        </p:spPr>
        <p:txBody>
          <a:bodyPr wrap="square" rtlCol="0">
            <a:spAutoFit/>
          </a:bodyPr>
          <a:lstStyle/>
          <a:p>
            <a:pPr marL="285750" indent="-285750">
              <a:buFont typeface="Arial"/>
              <a:buChar char="•"/>
            </a:pPr>
            <a:r>
              <a:rPr lang="en-US" dirty="0"/>
              <a:t>Under the most recent laws (the Direct Action Plan) carbon projects can sell their ACCUs to;</a:t>
            </a:r>
          </a:p>
          <a:p>
            <a:endParaRPr lang="en-US" dirty="0"/>
          </a:p>
          <a:p>
            <a:pPr marL="742950" lvl="1" indent="-285750">
              <a:buFont typeface="Lucida Grande"/>
              <a:buChar char="-"/>
            </a:pPr>
            <a:r>
              <a:rPr lang="en-US" dirty="0"/>
              <a:t>The Australian Government </a:t>
            </a:r>
          </a:p>
          <a:p>
            <a:pPr marL="1200150" lvl="2" indent="-285750">
              <a:buFont typeface="Courier New"/>
              <a:buChar char="o"/>
            </a:pPr>
            <a:r>
              <a:rPr lang="en-US" dirty="0"/>
              <a:t>Who use money from the emissions reduction fund </a:t>
            </a:r>
          </a:p>
          <a:p>
            <a:pPr marL="742950" lvl="1" indent="-285750">
              <a:buFont typeface="Lucida Grande"/>
              <a:buChar char="-"/>
            </a:pPr>
            <a:endParaRPr lang="en-US" dirty="0"/>
          </a:p>
          <a:p>
            <a:pPr marL="742950" lvl="1" indent="-285750">
              <a:buFont typeface="Lucida Grande"/>
              <a:buChar char="-"/>
            </a:pPr>
            <a:r>
              <a:rPr lang="en-US" dirty="0"/>
              <a:t>Private Organisations </a:t>
            </a:r>
          </a:p>
          <a:p>
            <a:pPr marL="1200150" lvl="2" indent="-285750">
              <a:buFont typeface="Courier New"/>
              <a:buChar char="o"/>
            </a:pPr>
            <a:r>
              <a:rPr lang="en-US" dirty="0"/>
              <a:t>E.g. </a:t>
            </a:r>
            <a:r>
              <a:rPr lang="en-US" dirty="0" err="1"/>
              <a:t>ConocoPhilips</a:t>
            </a:r>
            <a:r>
              <a:rPr lang="en-US" dirty="0"/>
              <a:t> the Liquefied Natural Gas plant in Darwin </a:t>
            </a:r>
          </a:p>
          <a:p>
            <a:pPr marL="742950" lvl="1" indent="-285750">
              <a:buFont typeface="Courier New"/>
              <a:buChar char="o"/>
            </a:pPr>
            <a:endParaRPr lang="en-US" dirty="0"/>
          </a:p>
        </p:txBody>
      </p:sp>
      <p:sp>
        <p:nvSpPr>
          <p:cNvPr id="10" name="Title 1"/>
          <p:cNvSpPr txBox="1">
            <a:spLocks/>
          </p:cNvSpPr>
          <p:nvPr/>
        </p:nvSpPr>
        <p:spPr>
          <a:xfrm>
            <a:off x="-19589" y="-13792"/>
            <a:ext cx="9163589" cy="1060950"/>
          </a:xfrm>
          <a:prstGeom prst="rect">
            <a:avLst/>
          </a:prstGeom>
          <a:solidFill>
            <a:srgbClr val="FF660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Step 3: Find a buyer</a:t>
            </a:r>
          </a:p>
        </p:txBody>
      </p:sp>
      <p:grpSp>
        <p:nvGrpSpPr>
          <p:cNvPr id="11" name="Group 10"/>
          <p:cNvGrpSpPr/>
          <p:nvPr/>
        </p:nvGrpSpPr>
        <p:grpSpPr>
          <a:xfrm>
            <a:off x="1" y="1047158"/>
            <a:ext cx="9144001" cy="370479"/>
            <a:chOff x="1" y="1047158"/>
            <a:chExt cx="9144001" cy="370479"/>
          </a:xfrm>
        </p:grpSpPr>
        <p:pic>
          <p:nvPicPr>
            <p:cNvPr id="12" name="Picture 11" descr="Pattern_01.tif"/>
            <p:cNvPicPr>
              <a:picLocks noChangeAspect="1"/>
            </p:cNvPicPr>
            <p:nvPr/>
          </p:nvPicPr>
          <p:blipFill rotWithShape="1">
            <a:blip r:embed="rId2">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3" name="Picture 12" descr="Pattern_01.tif"/>
            <p:cNvPicPr>
              <a:picLocks noChangeAspect="1"/>
            </p:cNvPicPr>
            <p:nvPr/>
          </p:nvPicPr>
          <p:blipFill rotWithShape="1">
            <a:blip r:embed="rId2">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4" name="Picture 13" descr="Pattern_01.tif"/>
            <p:cNvPicPr>
              <a:picLocks noChangeAspect="1"/>
            </p:cNvPicPr>
            <p:nvPr/>
          </p:nvPicPr>
          <p:blipFill rotWithShape="1">
            <a:blip r:embed="rId2">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extLst>
      <p:ext uri="{BB962C8B-B14F-4D97-AF65-F5344CB8AC3E}">
        <p14:creationId xmlns:p14="http://schemas.microsoft.com/office/powerpoint/2010/main" val="719431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1954" y="259582"/>
            <a:ext cx="5977104" cy="4503269"/>
          </a:xfrm>
        </p:spPr>
        <p:txBody>
          <a:bodyPr>
            <a:noAutofit/>
          </a:bodyPr>
          <a:lstStyle/>
          <a:p>
            <a:pPr>
              <a:lnSpc>
                <a:spcPct val="120000"/>
              </a:lnSpc>
            </a:pPr>
            <a:r>
              <a:rPr lang="en-US" sz="1600" dirty="0"/>
              <a:t>The Australian Government must reduce Australia’s overall emissions according to an internationally binding law called the ‘Kyoto Protocol’ </a:t>
            </a:r>
          </a:p>
          <a:p>
            <a:pPr>
              <a:lnSpc>
                <a:spcPct val="120000"/>
              </a:lnSpc>
            </a:pPr>
            <a:r>
              <a:rPr lang="en-US" sz="1600" dirty="0"/>
              <a:t>The Australian Government uses a big pool of money called the </a:t>
            </a:r>
            <a:r>
              <a:rPr lang="en-US" sz="1600" dirty="0">
                <a:solidFill>
                  <a:srgbClr val="9BBB59"/>
                </a:solidFill>
              </a:rPr>
              <a:t>Emissions Reduction Fund </a:t>
            </a:r>
            <a:r>
              <a:rPr lang="en-US" sz="1600" dirty="0"/>
              <a:t>to buy ACCUs from Australian carbon projects. The government decides how many ACCUs it will buy and from which projects at a reverse auction. </a:t>
            </a:r>
          </a:p>
          <a:p>
            <a:pPr>
              <a:lnSpc>
                <a:spcPct val="120000"/>
              </a:lnSpc>
            </a:pPr>
            <a:r>
              <a:rPr lang="en-US" sz="1600" dirty="0"/>
              <a:t>In a reverse auction, those running the carbon projects must compete/bid against each other to offer the most carbon credits at the cheapest price. </a:t>
            </a:r>
          </a:p>
          <a:p>
            <a:pPr>
              <a:lnSpc>
                <a:spcPct val="120000"/>
              </a:lnSpc>
            </a:pPr>
            <a:r>
              <a:rPr lang="en-US" sz="1600" dirty="0"/>
              <a:t>Those projects that win, enter into a contract with the government to deliver a certain amount of ACCUs over a certain time period </a:t>
            </a:r>
          </a:p>
          <a:p>
            <a:pPr>
              <a:lnSpc>
                <a:spcPct val="120000"/>
              </a:lnSpc>
            </a:pPr>
            <a:r>
              <a:rPr lang="en-US" sz="1600" dirty="0"/>
              <a:t>A Government </a:t>
            </a:r>
            <a:r>
              <a:rPr lang="en-US" sz="1600" dirty="0" err="1"/>
              <a:t>organisation</a:t>
            </a:r>
            <a:r>
              <a:rPr lang="en-US" sz="1600" dirty="0"/>
              <a:t> called the </a:t>
            </a:r>
            <a:r>
              <a:rPr lang="en-US" sz="1600" dirty="0">
                <a:solidFill>
                  <a:srgbClr val="9BBB59"/>
                </a:solidFill>
              </a:rPr>
              <a:t>Clean Energy Regulator </a:t>
            </a:r>
            <a:r>
              <a:rPr lang="en-US" sz="1600" dirty="0"/>
              <a:t>regulates/ looks after the auction process and the distribution and purchase of ACCUs </a:t>
            </a:r>
          </a:p>
          <a:p>
            <a:pPr>
              <a:lnSpc>
                <a:spcPct val="120000"/>
              </a:lnSpc>
            </a:pPr>
            <a:r>
              <a:rPr lang="en-US" sz="1600" dirty="0"/>
              <a:t>Click </a:t>
            </a:r>
            <a:r>
              <a:rPr lang="en-US" sz="1600" dirty="0">
                <a:hlinkClick r:id="rId3"/>
              </a:rPr>
              <a:t>here </a:t>
            </a:r>
            <a:r>
              <a:rPr lang="en-US" sz="1600" dirty="0"/>
              <a:t>for a video introduction to the process. </a:t>
            </a:r>
          </a:p>
          <a:p>
            <a:pPr marL="0" indent="0">
              <a:lnSpc>
                <a:spcPct val="50000"/>
              </a:lnSpc>
              <a:buNone/>
            </a:pPr>
            <a:r>
              <a:rPr lang="en-US" sz="1600" dirty="0"/>
              <a:t> </a:t>
            </a:r>
          </a:p>
          <a:p>
            <a:endParaRPr lang="en-US" sz="1600" dirty="0"/>
          </a:p>
        </p:txBody>
      </p:sp>
      <p:sp>
        <p:nvSpPr>
          <p:cNvPr id="2" name="TextBox 1"/>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pic>
        <p:nvPicPr>
          <p:cNvPr id="8" name="Picture 7" descr="clean energy regulator.jpg"/>
          <p:cNvPicPr>
            <a:picLocks noChangeAspect="1"/>
          </p:cNvPicPr>
          <p:nvPr/>
        </p:nvPicPr>
        <p:blipFill rotWithShape="1">
          <a:blip r:embed="rId4">
            <a:extLst>
              <a:ext uri="{28A0092B-C50C-407E-A947-70E740481C1C}">
                <a14:useLocalDpi xmlns:a14="http://schemas.microsoft.com/office/drawing/2010/main" val="0"/>
              </a:ext>
            </a:extLst>
          </a:blip>
          <a:srcRect r="57079"/>
          <a:stretch/>
        </p:blipFill>
        <p:spPr>
          <a:xfrm>
            <a:off x="197931" y="2665021"/>
            <a:ext cx="2804023" cy="1814281"/>
          </a:xfrm>
          <a:prstGeom prst="rect">
            <a:avLst/>
          </a:prstGeom>
        </p:spPr>
      </p:pic>
      <p:sp>
        <p:nvSpPr>
          <p:cNvPr id="7" name="TextBox 6"/>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3987025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9133"/>
            <a:ext cx="9144000" cy="5428867"/>
          </a:xfrm>
        </p:spPr>
        <p:txBody>
          <a:bodyPr>
            <a:noAutofit/>
          </a:bodyPr>
          <a:lstStyle/>
          <a:p>
            <a:r>
              <a:rPr lang="en-US" sz="1800" dirty="0"/>
              <a:t>Check the Clean Energy Regulator </a:t>
            </a:r>
            <a:r>
              <a:rPr lang="en-US" sz="1800" dirty="0">
                <a:hlinkClick r:id="rId3"/>
              </a:rPr>
              <a:t>website</a:t>
            </a:r>
            <a:r>
              <a:rPr lang="en-US" sz="1800" dirty="0"/>
              <a:t> for when the next auction will be. </a:t>
            </a:r>
          </a:p>
          <a:p>
            <a:pPr lvl="1"/>
            <a:r>
              <a:rPr lang="en-US" sz="1400" dirty="0"/>
              <a:t>They publish a rough schedule 6 weeks before.</a:t>
            </a:r>
          </a:p>
          <a:p>
            <a:pPr>
              <a:buFont typeface="Arial" pitchFamily="34" charset="0"/>
              <a:buChar char="•"/>
            </a:pPr>
            <a:r>
              <a:rPr lang="en-US" sz="1800" dirty="0"/>
              <a:t>Decide on a price to offer the government for your ACCUs </a:t>
            </a:r>
          </a:p>
          <a:p>
            <a:pPr lvl="1">
              <a:buFont typeface="Lucida Grande"/>
              <a:buChar char="-"/>
            </a:pPr>
            <a:r>
              <a:rPr lang="en-AU" sz="1400" dirty="0"/>
              <a:t>Make sure the price of your ACCU bid is less than the ‘benchmark price’ (a price set by the Clean Energy regulator which will be advertised) </a:t>
            </a:r>
          </a:p>
          <a:p>
            <a:pPr lvl="1">
              <a:buFont typeface="Lucida Grande"/>
              <a:buChar char="-"/>
            </a:pPr>
            <a:r>
              <a:rPr lang="en-AU" sz="1400" dirty="0"/>
              <a:t>Your chance of success is higher if you can offer the largest amount of ACCUs, for the lowest price. Remember you are competing against other carbon projects. </a:t>
            </a:r>
          </a:p>
          <a:p>
            <a:pPr lvl="1">
              <a:buFont typeface="Lucida Grande"/>
              <a:buChar char="-"/>
            </a:pPr>
            <a:r>
              <a:rPr lang="en-AU" sz="1400" dirty="0">
                <a:solidFill>
                  <a:srgbClr val="000000"/>
                </a:solidFill>
              </a:rPr>
              <a:t>Consider what prices have been paid in earlier auctions. Can you go as low as that and still cover all  your costs?  </a:t>
            </a:r>
          </a:p>
          <a:p>
            <a:pPr lvl="1">
              <a:buFont typeface="Lucida Grande"/>
              <a:buChar char="-"/>
            </a:pPr>
            <a:r>
              <a:rPr lang="en-AU" sz="1400" dirty="0">
                <a:solidFill>
                  <a:srgbClr val="000000"/>
                </a:solidFill>
              </a:rPr>
              <a:t>Consider and compare what prices are like in voluntary markets</a:t>
            </a:r>
          </a:p>
          <a:p>
            <a:pPr lvl="1">
              <a:buFont typeface="Lucida Grande"/>
              <a:buChar char="-"/>
            </a:pPr>
            <a:r>
              <a:rPr lang="en-AU" sz="1400" dirty="0">
                <a:solidFill>
                  <a:srgbClr val="000000"/>
                </a:solidFill>
              </a:rPr>
              <a:t>if you bid too high and miss out on a contract, do you have the money to keep the project  going until the next auction?</a:t>
            </a:r>
          </a:p>
          <a:p>
            <a:pPr>
              <a:buFont typeface="Arial" pitchFamily="34" charset="0"/>
              <a:buChar char="•"/>
            </a:pPr>
            <a:r>
              <a:rPr lang="en-AU" sz="1800" dirty="0">
                <a:solidFill>
                  <a:srgbClr val="000000"/>
                </a:solidFill>
              </a:rPr>
              <a:t>How confident can you be about reaching your target?</a:t>
            </a:r>
          </a:p>
          <a:p>
            <a:pPr lvl="1">
              <a:buFont typeface="Lucida Grande"/>
              <a:buChar char="-"/>
            </a:pPr>
            <a:r>
              <a:rPr lang="en-AU" sz="1400" dirty="0">
                <a:solidFill>
                  <a:srgbClr val="000000"/>
                </a:solidFill>
              </a:rPr>
              <a:t>how variable are the fire histories on your lands: do you often have really bad years with lots of fire?  </a:t>
            </a:r>
          </a:p>
          <a:p>
            <a:pPr lvl="1">
              <a:buFont typeface="Lucida Grande"/>
              <a:buChar char="-"/>
            </a:pPr>
            <a:r>
              <a:rPr lang="en-AU" sz="1400" dirty="0">
                <a:solidFill>
                  <a:srgbClr val="000000"/>
                </a:solidFill>
              </a:rPr>
              <a:t>have others in your region doing projects been successful in getting control and  reliably meeting targets, or have they found it hard</a:t>
            </a:r>
          </a:p>
          <a:p>
            <a:pPr lvl="1">
              <a:buFont typeface="Lucida Grande"/>
              <a:buChar char="-"/>
            </a:pPr>
            <a:r>
              <a:rPr lang="en-AU" sz="1400" dirty="0">
                <a:solidFill>
                  <a:srgbClr val="000000"/>
                </a:solidFill>
              </a:rPr>
              <a:t>have you got everything you need in place, including experienced staff?</a:t>
            </a:r>
          </a:p>
          <a:p>
            <a:pPr>
              <a:buFont typeface="Arial" pitchFamily="34" charset="0"/>
              <a:buChar char="•"/>
            </a:pPr>
            <a:r>
              <a:rPr lang="en-AU" sz="1800" dirty="0">
                <a:solidFill>
                  <a:srgbClr val="000000"/>
                </a:solidFill>
              </a:rPr>
              <a:t>Figure out how you should manage risk of ups and downs in ACCUs produced. </a:t>
            </a:r>
          </a:p>
          <a:p>
            <a:pPr lvl="1">
              <a:buFont typeface="Lucida Grande"/>
              <a:buChar char="-"/>
            </a:pPr>
            <a:r>
              <a:rPr lang="en-AU" sz="1400" dirty="0">
                <a:solidFill>
                  <a:srgbClr val="000000"/>
                </a:solidFill>
              </a:rPr>
              <a:t>by offering only some of the credits that you think you can produce and keeping some in reserve for later sale if work goes well?</a:t>
            </a:r>
          </a:p>
          <a:p>
            <a:pPr lvl="1">
              <a:buFont typeface="Lucida Grande"/>
              <a:buChar char="-"/>
            </a:pPr>
            <a:r>
              <a:rPr lang="en-AU" sz="1400" dirty="0">
                <a:solidFill>
                  <a:srgbClr val="000000"/>
                </a:solidFill>
              </a:rPr>
              <a:t>by going for a short contract in your first bid, and going for longer contracts when you are more confident?</a:t>
            </a:r>
          </a:p>
        </p:txBody>
      </p:sp>
      <p:sp>
        <p:nvSpPr>
          <p:cNvPr id="12" name="TextBox 11"/>
          <p:cNvSpPr txBox="1"/>
          <p:nvPr/>
        </p:nvSpPr>
        <p:spPr>
          <a:xfrm>
            <a:off x="3378865" y="231076"/>
            <a:ext cx="2319528" cy="646331"/>
          </a:xfrm>
          <a:prstGeom prst="rect">
            <a:avLst/>
          </a:prstGeom>
          <a:noFill/>
        </p:spPr>
        <p:txBody>
          <a:bodyPr wrap="none" rtlCol="0">
            <a:spAutoFit/>
          </a:bodyPr>
          <a:lstStyle/>
          <a:p>
            <a:r>
              <a:rPr lang="en-AU" dirty="0"/>
              <a:t>There are 5 sub- steps</a:t>
            </a:r>
          </a:p>
          <a:p>
            <a:r>
              <a:rPr lang="en-AU" b="1" dirty="0"/>
              <a:t>Step 1: Plan for Action  </a:t>
            </a:r>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2" name="TextBox 1"/>
          <p:cNvSpPr txBox="1"/>
          <p:nvPr/>
        </p:nvSpPr>
        <p:spPr>
          <a:xfrm>
            <a:off x="6378222" y="112610"/>
            <a:ext cx="2511778"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buFont typeface="Arial" pitchFamily="34" charset="0"/>
              <a:buChar char="•"/>
            </a:pPr>
            <a:r>
              <a:rPr lang="en-AU" sz="1600" dirty="0">
                <a:solidFill>
                  <a:srgbClr val="000000"/>
                </a:solidFill>
              </a:rPr>
              <a:t>There is a </a:t>
            </a:r>
            <a:r>
              <a:rPr lang="en-AU" sz="1600" dirty="0">
                <a:solidFill>
                  <a:srgbClr val="000000"/>
                </a:solidFill>
                <a:hlinkClick r:id="rId4"/>
              </a:rPr>
              <a:t>guide </a:t>
            </a:r>
            <a:r>
              <a:rPr lang="en-AU" sz="1600" dirty="0">
                <a:solidFill>
                  <a:srgbClr val="000000"/>
                </a:solidFill>
              </a:rPr>
              <a:t>online to help you with claiming and selling ACCU’s</a:t>
            </a:r>
          </a:p>
          <a:p>
            <a:pPr>
              <a:buFont typeface="Arial" pitchFamily="34" charset="0"/>
              <a:buChar char="•"/>
            </a:pPr>
            <a:r>
              <a:rPr lang="en-AU" sz="1600" dirty="0">
                <a:solidFill>
                  <a:srgbClr val="000000"/>
                </a:solidFill>
              </a:rPr>
              <a:t>Always seek professional advice </a:t>
            </a:r>
            <a:endParaRPr lang="en-AU" sz="1600" dirty="0"/>
          </a:p>
        </p:txBody>
      </p:sp>
      <p:sp>
        <p:nvSpPr>
          <p:cNvPr id="8" name="TextBox 7"/>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4078778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16062"/>
            <a:ext cx="9144000" cy="4746577"/>
          </a:xfrm>
        </p:spPr>
        <p:txBody>
          <a:bodyPr>
            <a:normAutofit/>
          </a:bodyPr>
          <a:lstStyle/>
          <a:p>
            <a:pPr>
              <a:buFont typeface="Arial" pitchFamily="34" charset="0"/>
              <a:buChar char="•"/>
            </a:pPr>
            <a:r>
              <a:rPr lang="en-AU" sz="1800" dirty="0"/>
              <a:t>Submit an </a:t>
            </a:r>
            <a:r>
              <a:rPr lang="en-AU" sz="1800" dirty="0">
                <a:hlinkClick r:id="rId3"/>
              </a:rPr>
              <a:t>‘</a:t>
            </a:r>
            <a:r>
              <a:rPr lang="en-AU" sz="1800" dirty="0">
                <a:hlinkClick r:id="rId4"/>
              </a:rPr>
              <a:t>Auction Qualification Form</a:t>
            </a:r>
            <a:r>
              <a:rPr lang="en-AU" sz="1800" dirty="0"/>
              <a:t>, at least 20 business days before the Auction </a:t>
            </a:r>
          </a:p>
          <a:p>
            <a:pPr>
              <a:buFont typeface="Arial" pitchFamily="34" charset="0"/>
              <a:buChar char="•"/>
            </a:pPr>
            <a:r>
              <a:rPr lang="en-AU" sz="1800" dirty="0"/>
              <a:t>This includes information about: </a:t>
            </a:r>
          </a:p>
          <a:p>
            <a:pPr lvl="1">
              <a:buFont typeface="Lucida Grande"/>
              <a:buChar char="-"/>
            </a:pPr>
            <a:r>
              <a:rPr lang="en-AU" sz="1800" dirty="0"/>
              <a:t>a contract length;</a:t>
            </a:r>
          </a:p>
          <a:p>
            <a:pPr lvl="2">
              <a:buFont typeface="Courier New"/>
              <a:buChar char="o"/>
            </a:pPr>
            <a:r>
              <a:rPr lang="en-AU" sz="1800" dirty="0"/>
              <a:t>A 7 year contract</a:t>
            </a:r>
          </a:p>
          <a:p>
            <a:pPr lvl="2">
              <a:buFont typeface="Courier New"/>
              <a:buChar char="o"/>
            </a:pPr>
            <a:r>
              <a:rPr lang="en-AU" sz="1800" dirty="0"/>
              <a:t>A short term contract (7 years or less) </a:t>
            </a:r>
          </a:p>
          <a:p>
            <a:pPr lvl="2">
              <a:buFont typeface="Courier New"/>
              <a:buChar char="o"/>
            </a:pPr>
            <a:r>
              <a:rPr lang="en-AU" sz="1800" dirty="0"/>
              <a:t>A immediate contract duration (carbon credits delivered upon signing contract – so before project starts)</a:t>
            </a:r>
          </a:p>
          <a:p>
            <a:pPr lvl="2">
              <a:buFont typeface="Courier New"/>
              <a:buChar char="o"/>
            </a:pPr>
            <a:r>
              <a:rPr lang="en-AU" sz="1800" dirty="0"/>
              <a:t>Long term contract (10 years) </a:t>
            </a:r>
          </a:p>
          <a:p>
            <a:pPr lvl="1">
              <a:buFont typeface="Lucida Grande"/>
              <a:buChar char="-"/>
            </a:pPr>
            <a:r>
              <a:rPr lang="en-AU" sz="1800" dirty="0"/>
              <a:t>Project registration</a:t>
            </a:r>
          </a:p>
          <a:p>
            <a:pPr lvl="1">
              <a:buFont typeface="Lucida Grande"/>
              <a:buChar char="-"/>
            </a:pPr>
            <a:r>
              <a:rPr lang="en-AU" sz="1800" dirty="0"/>
              <a:t>Indication the number of credits you are likely to offer</a:t>
            </a:r>
          </a:p>
          <a:p>
            <a:pPr lvl="1">
              <a:buFont typeface="Lucida Grande"/>
              <a:buChar char="-"/>
            </a:pPr>
            <a:r>
              <a:rPr lang="en-AU" sz="1800" dirty="0"/>
              <a:t>Indication of price you will offer </a:t>
            </a:r>
          </a:p>
          <a:p>
            <a:pPr lvl="1">
              <a:buFont typeface="Lucida Grande"/>
              <a:buChar char="-"/>
            </a:pPr>
            <a:r>
              <a:rPr lang="en-AU" sz="1800" dirty="0"/>
              <a:t>Any other conditions </a:t>
            </a:r>
          </a:p>
          <a:p>
            <a:pPr marL="0" indent="0">
              <a:buNone/>
            </a:pPr>
            <a:endParaRPr lang="en-AU" sz="1800" dirty="0"/>
          </a:p>
          <a:p>
            <a:pPr>
              <a:buFont typeface="Arial" pitchFamily="34" charset="0"/>
              <a:buChar char="•"/>
            </a:pPr>
            <a:r>
              <a:rPr lang="en-AU" sz="1800" dirty="0"/>
              <a:t>Click </a:t>
            </a:r>
            <a:r>
              <a:rPr lang="en-AU" sz="1800" dirty="0">
                <a:hlinkClick r:id="rId5"/>
              </a:rPr>
              <a:t>here </a:t>
            </a:r>
            <a:r>
              <a:rPr lang="en-AU" sz="1800" dirty="0"/>
              <a:t>for a link to a video explaining this step about ‘contracts and auctions’ </a:t>
            </a:r>
          </a:p>
          <a:p>
            <a:pPr>
              <a:buFont typeface="Arial" pitchFamily="34" charset="0"/>
              <a:buChar char="•"/>
            </a:pPr>
            <a:endParaRPr lang="en-AU" sz="1800" dirty="0"/>
          </a:p>
          <a:p>
            <a:pPr marL="457200" lvl="1" indent="0">
              <a:buNone/>
            </a:pPr>
            <a:endParaRPr lang="en-AU" sz="1800" dirty="0"/>
          </a:p>
          <a:p>
            <a:endParaRPr lang="en-US" sz="1800" dirty="0"/>
          </a:p>
        </p:txBody>
      </p:sp>
      <p:sp>
        <p:nvSpPr>
          <p:cNvPr id="4" name="TextBox 3"/>
          <p:cNvSpPr txBox="1"/>
          <p:nvPr/>
        </p:nvSpPr>
        <p:spPr>
          <a:xfrm>
            <a:off x="3378866" y="231076"/>
            <a:ext cx="2759468" cy="923330"/>
          </a:xfrm>
          <a:prstGeom prst="rect">
            <a:avLst/>
          </a:prstGeom>
          <a:noFill/>
        </p:spPr>
        <p:txBody>
          <a:bodyPr wrap="square" rtlCol="0">
            <a:spAutoFit/>
          </a:bodyPr>
          <a:lstStyle/>
          <a:p>
            <a:r>
              <a:rPr lang="en-AU" dirty="0"/>
              <a:t>There are 5 sub- steps</a:t>
            </a:r>
          </a:p>
          <a:p>
            <a:r>
              <a:rPr lang="en-AU" b="1" dirty="0"/>
              <a:t>Step 2: Qualify to participate in the Auction</a:t>
            </a:r>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6" name="TextBox 5"/>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8" name="Picture 7"/>
          <p:cNvPicPr>
            <a:picLocks noChangeAspect="1"/>
          </p:cNvPicPr>
          <p:nvPr/>
        </p:nvPicPr>
        <p:blipFill rotWithShape="1">
          <a:blip r:embed="rId6"/>
          <a:srcRect l="10546" t="12680" r="8519" b="12391"/>
          <a:stretch/>
        </p:blipFill>
        <p:spPr>
          <a:xfrm>
            <a:off x="6138334" y="81617"/>
            <a:ext cx="2949224" cy="1834445"/>
          </a:xfrm>
          <a:prstGeom prst="rect">
            <a:avLst/>
          </a:prstGeom>
        </p:spPr>
      </p:pic>
    </p:spTree>
    <p:extLst>
      <p:ext uri="{BB962C8B-B14F-4D97-AF65-F5344CB8AC3E}">
        <p14:creationId xmlns:p14="http://schemas.microsoft.com/office/powerpoint/2010/main" val="3992267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z="1800" dirty="0">
                <a:solidFill>
                  <a:srgbClr val="000000"/>
                </a:solidFill>
              </a:rPr>
              <a:t>Submit an ‘</a:t>
            </a:r>
            <a:r>
              <a:rPr lang="en-AU" sz="1800" dirty="0">
                <a:solidFill>
                  <a:srgbClr val="000000"/>
                </a:solidFill>
                <a:hlinkClick r:id="rId3"/>
              </a:rPr>
              <a:t>Auction Registration Form</a:t>
            </a:r>
            <a:r>
              <a:rPr lang="en-AU" sz="1800" dirty="0">
                <a:solidFill>
                  <a:srgbClr val="000000"/>
                </a:solidFill>
              </a:rPr>
              <a:t>’, at least 5 business </a:t>
            </a:r>
            <a:r>
              <a:rPr lang="en-AU" sz="1800" dirty="0"/>
              <a:t>days before the auction.</a:t>
            </a:r>
          </a:p>
          <a:p>
            <a:r>
              <a:rPr lang="en-AU" sz="1800" dirty="0"/>
              <a:t>This includes information about:</a:t>
            </a:r>
          </a:p>
          <a:p>
            <a:pPr lvl="1"/>
            <a:r>
              <a:rPr lang="en-AU" sz="1800" dirty="0"/>
              <a:t>which auction you are to bid in, </a:t>
            </a:r>
          </a:p>
          <a:p>
            <a:pPr lvl="1"/>
            <a:r>
              <a:rPr lang="en-AU" sz="1800" dirty="0"/>
              <a:t>a firm commitment to the number of credits, </a:t>
            </a:r>
          </a:p>
          <a:p>
            <a:pPr lvl="1"/>
            <a:r>
              <a:rPr lang="en-AU" sz="1800" dirty="0"/>
              <a:t>a schedule for delivery (how many and when) and </a:t>
            </a:r>
          </a:p>
          <a:p>
            <a:pPr lvl="1"/>
            <a:r>
              <a:rPr lang="en-AU" sz="1800" dirty="0"/>
              <a:t>any other conditions.</a:t>
            </a:r>
          </a:p>
          <a:p>
            <a:pPr marL="0" indent="0">
              <a:buNone/>
            </a:pPr>
            <a:endParaRPr lang="en-AU" sz="1800" dirty="0"/>
          </a:p>
          <a:p>
            <a:pPr marL="0" indent="0">
              <a:buNone/>
            </a:pPr>
            <a:endParaRPr lang="en-AU" sz="1800" dirty="0"/>
          </a:p>
          <a:p>
            <a:endParaRPr lang="en-US" sz="1800" dirty="0"/>
          </a:p>
        </p:txBody>
      </p:sp>
      <p:sp>
        <p:nvSpPr>
          <p:cNvPr id="4" name="TextBox 3"/>
          <p:cNvSpPr txBox="1"/>
          <p:nvPr/>
        </p:nvSpPr>
        <p:spPr>
          <a:xfrm>
            <a:off x="3378865" y="231076"/>
            <a:ext cx="3710947" cy="646331"/>
          </a:xfrm>
          <a:prstGeom prst="rect">
            <a:avLst/>
          </a:prstGeom>
          <a:noFill/>
        </p:spPr>
        <p:txBody>
          <a:bodyPr wrap="none" rtlCol="0">
            <a:spAutoFit/>
          </a:bodyPr>
          <a:lstStyle/>
          <a:p>
            <a:r>
              <a:rPr lang="en-AU" dirty="0"/>
              <a:t>There are 5 sub- steps</a:t>
            </a:r>
          </a:p>
          <a:p>
            <a:r>
              <a:rPr lang="en-AU" b="1" dirty="0"/>
              <a:t>Step 3: Register for a specific auction</a:t>
            </a:r>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7" name="TextBox 6"/>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8" name="Picture 7"/>
          <p:cNvPicPr>
            <a:picLocks noChangeAspect="1"/>
          </p:cNvPicPr>
          <p:nvPr/>
        </p:nvPicPr>
        <p:blipFill>
          <a:blip r:embed="rId4"/>
          <a:stretch>
            <a:fillRect/>
          </a:stretch>
        </p:blipFill>
        <p:spPr>
          <a:xfrm>
            <a:off x="5643033" y="4103511"/>
            <a:ext cx="3263900" cy="2489200"/>
          </a:xfrm>
          <a:prstGeom prst="rect">
            <a:avLst/>
          </a:prstGeom>
        </p:spPr>
      </p:pic>
    </p:spTree>
    <p:extLst>
      <p:ext uri="{BB962C8B-B14F-4D97-AF65-F5344CB8AC3E}">
        <p14:creationId xmlns:p14="http://schemas.microsoft.com/office/powerpoint/2010/main" val="3924751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34029"/>
            <a:ext cx="9144000" cy="4730082"/>
          </a:xfrm>
        </p:spPr>
        <p:txBody>
          <a:bodyPr>
            <a:normAutofit/>
          </a:bodyPr>
          <a:lstStyle/>
          <a:p>
            <a:pPr>
              <a:buFont typeface="Arial" pitchFamily="34" charset="0"/>
              <a:buChar char="•"/>
            </a:pPr>
            <a:r>
              <a:rPr lang="en-AU" sz="1800" dirty="0"/>
              <a:t>On the day/ time of auction, submit your bid through the online bidding platform called </a:t>
            </a:r>
            <a:r>
              <a:rPr lang="en-AU" sz="1800" dirty="0">
                <a:hlinkClick r:id="rId3"/>
              </a:rPr>
              <a:t>‘Aus tender</a:t>
            </a:r>
            <a:r>
              <a:rPr lang="en-AU" sz="1800" dirty="0"/>
              <a:t>’(click for a link to a video tutorial). </a:t>
            </a:r>
          </a:p>
          <a:p>
            <a:pPr>
              <a:buFont typeface="Arial" pitchFamily="34" charset="0"/>
              <a:buChar char="•"/>
            </a:pPr>
            <a:r>
              <a:rPr lang="en-AU" sz="1800" dirty="0"/>
              <a:t>Do not tell anyone about the details of your bid or your strategy!</a:t>
            </a:r>
          </a:p>
          <a:p>
            <a:pPr>
              <a:buFont typeface="Arial" pitchFamily="34" charset="0"/>
              <a:buChar char="•"/>
            </a:pPr>
            <a:r>
              <a:rPr lang="en-AU" sz="1800" dirty="0"/>
              <a:t>If you are not going to do the bidding yourself as the applicant you need to submit </a:t>
            </a:r>
            <a:r>
              <a:rPr lang="en-AU" sz="1800" dirty="0" err="1"/>
              <a:t>this‘</a:t>
            </a:r>
            <a:r>
              <a:rPr lang="en-AU" sz="1800" dirty="0" err="1">
                <a:hlinkClick r:id="rId4"/>
              </a:rPr>
              <a:t>Auctions</a:t>
            </a:r>
            <a:r>
              <a:rPr lang="en-AU" sz="1800" dirty="0">
                <a:hlinkClick r:id="rId4"/>
              </a:rPr>
              <a:t> Authorised Bidder’ Form</a:t>
            </a:r>
            <a:r>
              <a:rPr lang="en-AU" sz="1800" dirty="0"/>
              <a:t>. This sets out who you nominate to bid for you.  You need to make sure this is a person with the right knowledge &amp; skills.</a:t>
            </a:r>
          </a:p>
          <a:p>
            <a:pPr>
              <a:buFont typeface="Arial" pitchFamily="34" charset="0"/>
              <a:buChar char="•"/>
            </a:pPr>
            <a:r>
              <a:rPr lang="en-AU" sz="1800" dirty="0"/>
              <a:t>There is no way to submit late bids </a:t>
            </a:r>
          </a:p>
          <a:p>
            <a:pPr>
              <a:buFont typeface="Arial" pitchFamily="34" charset="0"/>
              <a:buChar char="•"/>
            </a:pPr>
            <a:r>
              <a:rPr lang="en-AU" sz="1800" dirty="0"/>
              <a:t>A sample bid form is available </a:t>
            </a:r>
            <a:r>
              <a:rPr lang="en-AU" sz="1800" dirty="0">
                <a:hlinkClick r:id="rId5"/>
              </a:rPr>
              <a:t>here </a:t>
            </a:r>
            <a:r>
              <a:rPr lang="en-AU" sz="1800" dirty="0"/>
              <a:t>for guidance. </a:t>
            </a:r>
          </a:p>
          <a:p>
            <a:pPr marL="457200" lvl="1" indent="0">
              <a:buNone/>
            </a:pPr>
            <a:endParaRPr lang="en-AU" sz="1800" dirty="0"/>
          </a:p>
          <a:p>
            <a:pPr lvl="1">
              <a:lnSpc>
                <a:spcPct val="50000"/>
              </a:lnSpc>
              <a:buFont typeface="Arial" pitchFamily="34" charset="0"/>
              <a:buChar char="•"/>
            </a:pPr>
            <a:endParaRPr lang="en-AU" sz="1800" dirty="0">
              <a:solidFill>
                <a:schemeClr val="bg1">
                  <a:lumMod val="50000"/>
                </a:schemeClr>
              </a:solidFill>
            </a:endParaRPr>
          </a:p>
        </p:txBody>
      </p:sp>
      <p:sp>
        <p:nvSpPr>
          <p:cNvPr id="4" name="TextBox 3"/>
          <p:cNvSpPr txBox="1"/>
          <p:nvPr/>
        </p:nvSpPr>
        <p:spPr>
          <a:xfrm>
            <a:off x="3378865" y="231076"/>
            <a:ext cx="2901906" cy="646331"/>
          </a:xfrm>
          <a:prstGeom prst="rect">
            <a:avLst/>
          </a:prstGeom>
          <a:noFill/>
        </p:spPr>
        <p:txBody>
          <a:bodyPr wrap="none" rtlCol="0">
            <a:spAutoFit/>
          </a:bodyPr>
          <a:lstStyle/>
          <a:p>
            <a:r>
              <a:rPr lang="en-AU" dirty="0"/>
              <a:t>There are 5 sub- steps</a:t>
            </a:r>
          </a:p>
          <a:p>
            <a:r>
              <a:rPr lang="en-AU" b="1" dirty="0"/>
              <a:t>Step 4: Participate in the bid</a:t>
            </a:r>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6" name="TextBox 5"/>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2" name="Picture 1"/>
          <p:cNvPicPr>
            <a:picLocks noChangeAspect="1"/>
          </p:cNvPicPr>
          <p:nvPr/>
        </p:nvPicPr>
        <p:blipFill>
          <a:blip r:embed="rId6"/>
          <a:stretch>
            <a:fillRect/>
          </a:stretch>
        </p:blipFill>
        <p:spPr>
          <a:xfrm>
            <a:off x="5774266" y="3471332"/>
            <a:ext cx="3042356" cy="3259667"/>
          </a:xfrm>
          <a:prstGeom prst="rect">
            <a:avLst/>
          </a:prstGeom>
        </p:spPr>
      </p:pic>
    </p:spTree>
    <p:extLst>
      <p:ext uri="{BB962C8B-B14F-4D97-AF65-F5344CB8AC3E}">
        <p14:creationId xmlns:p14="http://schemas.microsoft.com/office/powerpoint/2010/main" val="205064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585077922"/>
              </p:ext>
            </p:extLst>
          </p:nvPr>
        </p:nvGraphicFramePr>
        <p:xfrm>
          <a:off x="457200" y="1502030"/>
          <a:ext cx="8098074" cy="4514250"/>
        </p:xfrm>
        <a:graphic>
          <a:graphicData uri="http://schemas.openxmlformats.org/drawingml/2006/table">
            <a:tbl>
              <a:tblPr firstRow="1" bandRow="1">
                <a:tableStyleId>{21E4AEA4-8DFA-4A89-87EB-49C32662AFE0}</a:tableStyleId>
              </a:tblPr>
              <a:tblGrid>
                <a:gridCol w="6226284">
                  <a:extLst>
                    <a:ext uri="{9D8B030D-6E8A-4147-A177-3AD203B41FA5}">
                      <a16:colId xmlns:a16="http://schemas.microsoft.com/office/drawing/2014/main" val="20000"/>
                    </a:ext>
                  </a:extLst>
                </a:gridCol>
                <a:gridCol w="1871790">
                  <a:extLst>
                    <a:ext uri="{9D8B030D-6E8A-4147-A177-3AD203B41FA5}">
                      <a16:colId xmlns:a16="http://schemas.microsoft.com/office/drawing/2014/main" val="20001"/>
                    </a:ext>
                  </a:extLst>
                </a:gridCol>
              </a:tblGrid>
              <a:tr h="300950">
                <a:tc>
                  <a:txBody>
                    <a:bodyPr/>
                    <a:lstStyle/>
                    <a:p>
                      <a:r>
                        <a:rPr lang="en-US" sz="1200" dirty="0"/>
                        <a:t>Topic</a:t>
                      </a:r>
                    </a:p>
                  </a:txBody>
                  <a:tcPr/>
                </a:tc>
                <a:tc>
                  <a:txBody>
                    <a:bodyPr/>
                    <a:lstStyle/>
                    <a:p>
                      <a:r>
                        <a:rPr lang="en-US" sz="1200" dirty="0"/>
                        <a:t>Slides </a:t>
                      </a:r>
                    </a:p>
                  </a:txBody>
                  <a:tcPr/>
                </a:tc>
                <a:extLst>
                  <a:ext uri="{0D108BD9-81ED-4DB2-BD59-A6C34878D82A}">
                    <a16:rowId xmlns:a16="http://schemas.microsoft.com/office/drawing/2014/main" val="10000"/>
                  </a:ext>
                </a:extLst>
              </a:tr>
              <a:tr h="300950">
                <a:tc>
                  <a:txBody>
                    <a:bodyPr/>
                    <a:lstStyle/>
                    <a:p>
                      <a:r>
                        <a:rPr lang="en-US" sz="1200" dirty="0"/>
                        <a:t>Real world carbon farming</a:t>
                      </a:r>
                      <a:r>
                        <a:rPr lang="en-US" sz="1200" baseline="0" dirty="0"/>
                        <a:t> project examples </a:t>
                      </a:r>
                      <a:endParaRPr lang="en-US" sz="1200" dirty="0"/>
                    </a:p>
                  </a:txBody>
                  <a:tcPr/>
                </a:tc>
                <a:tc>
                  <a:txBody>
                    <a:bodyPr/>
                    <a:lstStyle/>
                    <a:p>
                      <a:r>
                        <a:rPr lang="en-US" sz="1200" dirty="0">
                          <a:hlinkClick r:id="rId2" action="ppaction://hlinksldjump"/>
                        </a:rPr>
                        <a:t>5</a:t>
                      </a:r>
                      <a:r>
                        <a:rPr lang="en-US" sz="1200" baseline="0" dirty="0">
                          <a:hlinkClick r:id="rId2" action="ppaction://hlinksldjump"/>
                        </a:rPr>
                        <a:t> – </a:t>
                      </a:r>
                      <a:r>
                        <a:rPr lang="en-US" sz="1200" dirty="0">
                          <a:hlinkClick r:id="rId2" action="ppaction://hlinksldjump"/>
                        </a:rPr>
                        <a:t>8 </a:t>
                      </a:r>
                      <a:endParaRPr lang="en-US" sz="1200" dirty="0"/>
                    </a:p>
                  </a:txBody>
                  <a:tcPr/>
                </a:tc>
                <a:extLst>
                  <a:ext uri="{0D108BD9-81ED-4DB2-BD59-A6C34878D82A}">
                    <a16:rowId xmlns:a16="http://schemas.microsoft.com/office/drawing/2014/main" val="10001"/>
                  </a:ext>
                </a:extLst>
              </a:tr>
              <a:tr h="300950">
                <a:tc>
                  <a:txBody>
                    <a:bodyPr/>
                    <a:lstStyle/>
                    <a:p>
                      <a:r>
                        <a:rPr lang="en-US" sz="1200" dirty="0"/>
                        <a:t>What are carbon farming projects? </a:t>
                      </a:r>
                    </a:p>
                  </a:txBody>
                  <a:tcPr/>
                </a:tc>
                <a:tc>
                  <a:txBody>
                    <a:bodyPr/>
                    <a:lstStyle/>
                    <a:p>
                      <a:r>
                        <a:rPr lang="en-US" sz="1200" dirty="0">
                          <a:hlinkClick r:id="rId3" action="ppaction://hlinksldjump"/>
                        </a:rPr>
                        <a:t>9</a:t>
                      </a:r>
                      <a:endParaRPr lang="en-US" sz="1200" dirty="0"/>
                    </a:p>
                  </a:txBody>
                  <a:tcPr/>
                </a:tc>
                <a:extLst>
                  <a:ext uri="{0D108BD9-81ED-4DB2-BD59-A6C34878D82A}">
                    <a16:rowId xmlns:a16="http://schemas.microsoft.com/office/drawing/2014/main" val="10002"/>
                  </a:ext>
                </a:extLst>
              </a:tr>
              <a:tr h="300950">
                <a:tc>
                  <a:txBody>
                    <a:bodyPr/>
                    <a:lstStyle/>
                    <a:p>
                      <a:r>
                        <a:rPr lang="en-US" sz="1200" dirty="0"/>
                        <a:t>What are savanna fire management projects? </a:t>
                      </a:r>
                    </a:p>
                  </a:txBody>
                  <a:tcPr/>
                </a:tc>
                <a:tc>
                  <a:txBody>
                    <a:bodyPr/>
                    <a:lstStyle/>
                    <a:p>
                      <a:r>
                        <a:rPr lang="en-US" sz="1200" dirty="0">
                          <a:hlinkClick r:id="rId4" action="ppaction://hlinksldjump"/>
                        </a:rPr>
                        <a:t>10</a:t>
                      </a:r>
                      <a:endParaRPr lang="en-US" sz="1200" dirty="0"/>
                    </a:p>
                  </a:txBody>
                  <a:tcPr/>
                </a:tc>
                <a:extLst>
                  <a:ext uri="{0D108BD9-81ED-4DB2-BD59-A6C34878D82A}">
                    <a16:rowId xmlns:a16="http://schemas.microsoft.com/office/drawing/2014/main" val="10003"/>
                  </a:ext>
                </a:extLst>
              </a:tr>
              <a:tr h="300950">
                <a:tc>
                  <a:txBody>
                    <a:bodyPr/>
                    <a:lstStyle/>
                    <a:p>
                      <a:r>
                        <a:rPr lang="en-US" sz="1200" dirty="0"/>
                        <a:t>What is the carbon market?</a:t>
                      </a:r>
                      <a:r>
                        <a:rPr lang="en-US" sz="1200" baseline="0" dirty="0"/>
                        <a:t> </a:t>
                      </a:r>
                      <a:endParaRPr lang="en-US" sz="1200" dirty="0"/>
                    </a:p>
                  </a:txBody>
                  <a:tcPr/>
                </a:tc>
                <a:tc>
                  <a:txBody>
                    <a:bodyPr/>
                    <a:lstStyle/>
                    <a:p>
                      <a:r>
                        <a:rPr lang="en-US" sz="1200" dirty="0">
                          <a:hlinkClick r:id="rId5" action="ppaction://hlinksldjump"/>
                        </a:rPr>
                        <a:t>11</a:t>
                      </a:r>
                      <a:r>
                        <a:rPr lang="en-US" sz="1200" baseline="0" dirty="0">
                          <a:hlinkClick r:id="rId5" action="ppaction://hlinksldjump"/>
                        </a:rPr>
                        <a:t> – </a:t>
                      </a:r>
                      <a:r>
                        <a:rPr lang="en-US" sz="1200" dirty="0">
                          <a:hlinkClick r:id="rId5" action="ppaction://hlinksldjump"/>
                        </a:rPr>
                        <a:t>12 </a:t>
                      </a:r>
                      <a:endParaRPr lang="en-US" sz="1200" dirty="0"/>
                    </a:p>
                  </a:txBody>
                  <a:tcPr/>
                </a:tc>
                <a:extLst>
                  <a:ext uri="{0D108BD9-81ED-4DB2-BD59-A6C34878D82A}">
                    <a16:rowId xmlns:a16="http://schemas.microsoft.com/office/drawing/2014/main" val="10004"/>
                  </a:ext>
                </a:extLst>
              </a:tr>
              <a:tr h="300950">
                <a:tc>
                  <a:txBody>
                    <a:bodyPr/>
                    <a:lstStyle/>
                    <a:p>
                      <a:r>
                        <a:rPr lang="en-US" sz="1200" dirty="0"/>
                        <a:t>What</a:t>
                      </a:r>
                      <a:r>
                        <a:rPr lang="en-US" sz="1200" baseline="0" dirty="0"/>
                        <a:t> is the methodology? (</a:t>
                      </a:r>
                      <a:r>
                        <a:rPr lang="en-US" sz="1200" dirty="0"/>
                        <a:t>A summary of</a:t>
                      </a:r>
                      <a:r>
                        <a:rPr lang="en-US" sz="1200" baseline="0" dirty="0"/>
                        <a:t> the </a:t>
                      </a:r>
                      <a:r>
                        <a:rPr lang="en-US" sz="1200" dirty="0"/>
                        <a:t>steps involved)</a:t>
                      </a:r>
                      <a:r>
                        <a:rPr lang="en-US" sz="1200" baseline="0" dirty="0"/>
                        <a:t> </a:t>
                      </a:r>
                      <a:endParaRPr lang="en-US" sz="1200" dirty="0"/>
                    </a:p>
                  </a:txBody>
                  <a:tcPr/>
                </a:tc>
                <a:tc>
                  <a:txBody>
                    <a:bodyPr/>
                    <a:lstStyle/>
                    <a:p>
                      <a:r>
                        <a:rPr lang="en-US" sz="1200" dirty="0">
                          <a:hlinkClick r:id="rId6" action="ppaction://hlinksldjump"/>
                        </a:rPr>
                        <a:t>13</a:t>
                      </a:r>
                      <a:endParaRPr lang="en-US" sz="1200" dirty="0"/>
                    </a:p>
                  </a:txBody>
                  <a:tcPr/>
                </a:tc>
                <a:extLst>
                  <a:ext uri="{0D108BD9-81ED-4DB2-BD59-A6C34878D82A}">
                    <a16:rowId xmlns:a16="http://schemas.microsoft.com/office/drawing/2014/main" val="10005"/>
                  </a:ext>
                </a:extLst>
              </a:tr>
              <a:tr h="300950">
                <a:tc>
                  <a:txBody>
                    <a:bodyPr/>
                    <a:lstStyle/>
                    <a:p>
                      <a:r>
                        <a:rPr lang="en-US" sz="1200" dirty="0"/>
                        <a:t>Step</a:t>
                      </a:r>
                      <a:r>
                        <a:rPr lang="en-US" sz="1200" baseline="0" dirty="0"/>
                        <a:t> 1: Plan</a:t>
                      </a:r>
                      <a:endParaRPr lang="en-US" sz="1200" dirty="0"/>
                    </a:p>
                  </a:txBody>
                  <a:tcPr/>
                </a:tc>
                <a:tc>
                  <a:txBody>
                    <a:bodyPr/>
                    <a:lstStyle/>
                    <a:p>
                      <a:r>
                        <a:rPr lang="en-US" sz="1200" dirty="0">
                          <a:hlinkClick r:id="rId7" action="ppaction://hlinksldjump"/>
                        </a:rPr>
                        <a:t>14</a:t>
                      </a:r>
                      <a:r>
                        <a:rPr lang="en-US" sz="1200" baseline="0" dirty="0">
                          <a:hlinkClick r:id="rId7" action="ppaction://hlinksldjump"/>
                        </a:rPr>
                        <a:t> – </a:t>
                      </a:r>
                      <a:r>
                        <a:rPr lang="en-US" sz="1200" dirty="0">
                          <a:hlinkClick r:id="rId7" action="ppaction://hlinksldjump"/>
                        </a:rPr>
                        <a:t>28 </a:t>
                      </a:r>
                      <a:endParaRPr lang="en-US" sz="1200" dirty="0"/>
                    </a:p>
                  </a:txBody>
                  <a:tcPr/>
                </a:tc>
                <a:extLst>
                  <a:ext uri="{0D108BD9-81ED-4DB2-BD59-A6C34878D82A}">
                    <a16:rowId xmlns:a16="http://schemas.microsoft.com/office/drawing/2014/main" val="10006"/>
                  </a:ext>
                </a:extLst>
              </a:tr>
              <a:tr h="300950">
                <a:tc>
                  <a:txBody>
                    <a:bodyPr/>
                    <a:lstStyle/>
                    <a:p>
                      <a:r>
                        <a:rPr lang="en-US" sz="1200" dirty="0"/>
                        <a:t>Step 2: Register </a:t>
                      </a:r>
                    </a:p>
                  </a:txBody>
                  <a:tcPr/>
                </a:tc>
                <a:tc>
                  <a:txBody>
                    <a:bodyPr/>
                    <a:lstStyle/>
                    <a:p>
                      <a:r>
                        <a:rPr lang="en-US" sz="1200" dirty="0">
                          <a:hlinkClick r:id="rId8" action="ppaction://hlinksldjump"/>
                        </a:rPr>
                        <a:t>29</a:t>
                      </a:r>
                      <a:r>
                        <a:rPr lang="en-US" sz="1200" baseline="0" dirty="0">
                          <a:hlinkClick r:id="rId8" action="ppaction://hlinksldjump"/>
                        </a:rPr>
                        <a:t> – </a:t>
                      </a:r>
                      <a:r>
                        <a:rPr lang="en-US" sz="1200" dirty="0">
                          <a:hlinkClick r:id="rId8" action="ppaction://hlinksldjump"/>
                        </a:rPr>
                        <a:t>33 </a:t>
                      </a:r>
                      <a:endParaRPr lang="en-US" sz="1200" dirty="0"/>
                    </a:p>
                  </a:txBody>
                  <a:tcPr/>
                </a:tc>
                <a:extLst>
                  <a:ext uri="{0D108BD9-81ED-4DB2-BD59-A6C34878D82A}">
                    <a16:rowId xmlns:a16="http://schemas.microsoft.com/office/drawing/2014/main" val="10007"/>
                  </a:ext>
                </a:extLst>
              </a:tr>
              <a:tr h="300950">
                <a:tc>
                  <a:txBody>
                    <a:bodyPr/>
                    <a:lstStyle/>
                    <a:p>
                      <a:r>
                        <a:rPr lang="en-US" sz="1200" dirty="0"/>
                        <a:t>Step 3: Find a buyer </a:t>
                      </a:r>
                    </a:p>
                  </a:txBody>
                  <a:tcPr/>
                </a:tc>
                <a:tc>
                  <a:txBody>
                    <a:bodyPr/>
                    <a:lstStyle/>
                    <a:p>
                      <a:r>
                        <a:rPr lang="en-US" sz="1200" dirty="0">
                          <a:hlinkClick r:id="rId9" action="ppaction://hlinksldjump"/>
                        </a:rPr>
                        <a:t>34</a:t>
                      </a:r>
                      <a:r>
                        <a:rPr lang="en-US" sz="1200" baseline="0" dirty="0">
                          <a:hlinkClick r:id="rId9" action="ppaction://hlinksldjump"/>
                        </a:rPr>
                        <a:t> – </a:t>
                      </a:r>
                      <a:r>
                        <a:rPr lang="en-US" sz="1200" dirty="0">
                          <a:hlinkClick r:id="rId9" action="ppaction://hlinksldjump"/>
                        </a:rPr>
                        <a:t>42 </a:t>
                      </a:r>
                      <a:endParaRPr lang="en-US" sz="1200" dirty="0"/>
                    </a:p>
                  </a:txBody>
                  <a:tcPr/>
                </a:tc>
                <a:extLst>
                  <a:ext uri="{0D108BD9-81ED-4DB2-BD59-A6C34878D82A}">
                    <a16:rowId xmlns:a16="http://schemas.microsoft.com/office/drawing/2014/main" val="10008"/>
                  </a:ext>
                </a:extLst>
              </a:tr>
              <a:tr h="300950">
                <a:tc>
                  <a:txBody>
                    <a:bodyPr/>
                    <a:lstStyle/>
                    <a:p>
                      <a:r>
                        <a:rPr lang="en-US" sz="1200" dirty="0"/>
                        <a:t>Step 4: Run your project </a:t>
                      </a:r>
                    </a:p>
                  </a:txBody>
                  <a:tcPr/>
                </a:tc>
                <a:tc>
                  <a:txBody>
                    <a:bodyPr/>
                    <a:lstStyle/>
                    <a:p>
                      <a:r>
                        <a:rPr lang="en-US" sz="1200" dirty="0">
                          <a:hlinkClick r:id="rId10" action="ppaction://hlinksldjump"/>
                        </a:rPr>
                        <a:t>43 –</a:t>
                      </a:r>
                      <a:r>
                        <a:rPr lang="en-US" sz="1200" baseline="0" dirty="0">
                          <a:hlinkClick r:id="rId10" action="ppaction://hlinksldjump"/>
                        </a:rPr>
                        <a:t> </a:t>
                      </a:r>
                      <a:r>
                        <a:rPr lang="en-US" sz="1200" dirty="0">
                          <a:hlinkClick r:id="rId10" action="ppaction://hlinksldjump"/>
                        </a:rPr>
                        <a:t>48  </a:t>
                      </a:r>
                      <a:endParaRPr lang="en-US" sz="1200" dirty="0"/>
                    </a:p>
                  </a:txBody>
                  <a:tcPr/>
                </a:tc>
                <a:extLst>
                  <a:ext uri="{0D108BD9-81ED-4DB2-BD59-A6C34878D82A}">
                    <a16:rowId xmlns:a16="http://schemas.microsoft.com/office/drawing/2014/main" val="10009"/>
                  </a:ext>
                </a:extLst>
              </a:tr>
              <a:tr h="300950">
                <a:tc>
                  <a:txBody>
                    <a:bodyPr/>
                    <a:lstStyle/>
                    <a:p>
                      <a:r>
                        <a:rPr lang="en-US" sz="1200" dirty="0"/>
                        <a:t>Step 5: Close your project</a:t>
                      </a:r>
                      <a:r>
                        <a:rPr lang="en-US" sz="1200" baseline="0" dirty="0"/>
                        <a:t> </a:t>
                      </a:r>
                      <a:endParaRPr lang="en-US" sz="1200" dirty="0"/>
                    </a:p>
                  </a:txBody>
                  <a:tcPr/>
                </a:tc>
                <a:tc>
                  <a:txBody>
                    <a:bodyPr/>
                    <a:lstStyle/>
                    <a:p>
                      <a:r>
                        <a:rPr lang="en-US" sz="1200" dirty="0">
                          <a:hlinkClick r:id="rId11" action="ppaction://hlinksldjump"/>
                        </a:rPr>
                        <a:t>49 – 51</a:t>
                      </a:r>
                      <a:endParaRPr lang="en-US" sz="1200" dirty="0"/>
                    </a:p>
                  </a:txBody>
                  <a:tcPr/>
                </a:tc>
                <a:extLst>
                  <a:ext uri="{0D108BD9-81ED-4DB2-BD59-A6C34878D82A}">
                    <a16:rowId xmlns:a16="http://schemas.microsoft.com/office/drawing/2014/main" val="10010"/>
                  </a:ext>
                </a:extLst>
              </a:tr>
              <a:tr h="300950">
                <a:tc>
                  <a:txBody>
                    <a:bodyPr/>
                    <a:lstStyle/>
                    <a:p>
                      <a:r>
                        <a:rPr lang="en-US" sz="1200" dirty="0"/>
                        <a:t>Additional things to consider</a:t>
                      </a:r>
                    </a:p>
                  </a:txBody>
                  <a:tcPr/>
                </a:tc>
                <a:tc>
                  <a:txBody>
                    <a:bodyPr/>
                    <a:lstStyle/>
                    <a:p>
                      <a:r>
                        <a:rPr lang="en-US" sz="1200" dirty="0">
                          <a:hlinkClick r:id="rId12" action="ppaction://hlinksldjump"/>
                        </a:rPr>
                        <a:t>52</a:t>
                      </a:r>
                      <a:endParaRPr lang="en-US" sz="1200" dirty="0"/>
                    </a:p>
                  </a:txBody>
                  <a:tcPr/>
                </a:tc>
                <a:extLst>
                  <a:ext uri="{0D108BD9-81ED-4DB2-BD59-A6C34878D82A}">
                    <a16:rowId xmlns:a16="http://schemas.microsoft.com/office/drawing/2014/main" val="10011"/>
                  </a:ext>
                </a:extLst>
              </a:tr>
              <a:tr h="300950">
                <a:tc>
                  <a:txBody>
                    <a:bodyPr/>
                    <a:lstStyle/>
                    <a:p>
                      <a:r>
                        <a:rPr lang="en-US" sz="1200" dirty="0"/>
                        <a:t>Transitioning Policies </a:t>
                      </a:r>
                    </a:p>
                  </a:txBody>
                  <a:tcPr/>
                </a:tc>
                <a:tc>
                  <a:txBody>
                    <a:bodyPr/>
                    <a:lstStyle/>
                    <a:p>
                      <a:r>
                        <a:rPr lang="en-US" sz="1200" dirty="0">
                          <a:hlinkClick r:id="rId13" action="ppaction://hlinksldjump"/>
                        </a:rPr>
                        <a:t>53</a:t>
                      </a:r>
                      <a:endParaRPr lang="en-US" sz="1200" dirty="0"/>
                    </a:p>
                  </a:txBody>
                  <a:tcPr/>
                </a:tc>
                <a:extLst>
                  <a:ext uri="{0D108BD9-81ED-4DB2-BD59-A6C34878D82A}">
                    <a16:rowId xmlns:a16="http://schemas.microsoft.com/office/drawing/2014/main" val="10012"/>
                  </a:ext>
                </a:extLst>
              </a:tr>
              <a:tr h="300950">
                <a:tc>
                  <a:txBody>
                    <a:bodyPr/>
                    <a:lstStyle/>
                    <a:p>
                      <a:r>
                        <a:rPr lang="en-US" sz="1200" dirty="0"/>
                        <a:t>Definitions </a:t>
                      </a:r>
                    </a:p>
                  </a:txBody>
                  <a:tcPr/>
                </a:tc>
                <a:tc>
                  <a:txBody>
                    <a:bodyPr/>
                    <a:lstStyle/>
                    <a:p>
                      <a:r>
                        <a:rPr lang="en-US" sz="1200" dirty="0">
                          <a:hlinkClick r:id="rId14" action="ppaction://hlinksldjump"/>
                        </a:rPr>
                        <a:t>54</a:t>
                      </a:r>
                      <a:r>
                        <a:rPr lang="en-US" sz="1200" baseline="0" dirty="0">
                          <a:hlinkClick r:id="rId14" action="ppaction://hlinksldjump"/>
                        </a:rPr>
                        <a:t> - 55</a:t>
                      </a:r>
                      <a:r>
                        <a:rPr lang="en-US" sz="1200" dirty="0">
                          <a:hlinkClick r:id="rId14" action="ppaction://hlinksldjump"/>
                        </a:rPr>
                        <a:t> </a:t>
                      </a:r>
                      <a:endParaRPr lang="en-US" sz="1200" dirty="0"/>
                    </a:p>
                  </a:txBody>
                  <a:tcPr/>
                </a:tc>
                <a:extLst>
                  <a:ext uri="{0D108BD9-81ED-4DB2-BD59-A6C34878D82A}">
                    <a16:rowId xmlns:a16="http://schemas.microsoft.com/office/drawing/2014/main" val="10013"/>
                  </a:ext>
                </a:extLst>
              </a:tr>
              <a:tr h="300950">
                <a:tc>
                  <a:txBody>
                    <a:bodyPr/>
                    <a:lstStyle/>
                    <a:p>
                      <a:r>
                        <a:rPr lang="en-US" sz="1200" dirty="0"/>
                        <a:t>Contacts  </a:t>
                      </a:r>
                    </a:p>
                  </a:txBody>
                  <a:tcPr/>
                </a:tc>
                <a:tc>
                  <a:txBody>
                    <a:bodyPr/>
                    <a:lstStyle/>
                    <a:p>
                      <a:r>
                        <a:rPr lang="en-US" sz="1200" dirty="0">
                          <a:hlinkClick r:id="rId15" action="ppaction://hlinksldjump"/>
                        </a:rPr>
                        <a:t>56</a:t>
                      </a:r>
                      <a:endParaRPr lang="en-US" sz="1200" dirty="0"/>
                    </a:p>
                  </a:txBody>
                  <a:tcPr/>
                </a:tc>
                <a:extLst>
                  <a:ext uri="{0D108BD9-81ED-4DB2-BD59-A6C34878D82A}">
                    <a16:rowId xmlns:a16="http://schemas.microsoft.com/office/drawing/2014/main" val="10014"/>
                  </a:ext>
                </a:extLst>
              </a:tr>
            </a:tbl>
          </a:graphicData>
        </a:graphic>
      </p:graphicFrame>
      <p:sp>
        <p:nvSpPr>
          <p:cNvPr id="6" name="TextBox 5"/>
          <p:cNvSpPr txBox="1"/>
          <p:nvPr/>
        </p:nvSpPr>
        <p:spPr>
          <a:xfrm>
            <a:off x="4810857" y="6317230"/>
            <a:ext cx="3875943" cy="307777"/>
          </a:xfrm>
          <a:prstGeom prst="rect">
            <a:avLst/>
          </a:prstGeom>
          <a:noFill/>
        </p:spPr>
        <p:txBody>
          <a:bodyPr wrap="none" rtlCol="0">
            <a:spAutoFit/>
          </a:bodyPr>
          <a:lstStyle/>
          <a:p>
            <a:r>
              <a:rPr lang="en-US" sz="1400" dirty="0"/>
              <a:t>*click on the slide N# to go directly to the page </a:t>
            </a:r>
          </a:p>
        </p:txBody>
      </p:sp>
      <p:sp>
        <p:nvSpPr>
          <p:cNvPr id="13" name="Title 1"/>
          <p:cNvSpPr>
            <a:spLocks noGrp="1"/>
          </p:cNvSpPr>
          <p:nvPr>
            <p:ph type="title"/>
          </p:nvPr>
        </p:nvSpPr>
        <p:spPr>
          <a:xfrm>
            <a:off x="-19587" y="0"/>
            <a:ext cx="9163589" cy="1060950"/>
          </a:xfrm>
          <a:solidFill>
            <a:srgbClr val="C0504D"/>
          </a:solidFill>
        </p:spPr>
        <p:txBody>
          <a:bodyPr/>
          <a:lstStyle/>
          <a:p>
            <a:r>
              <a:rPr lang="en-US" b="1" dirty="0"/>
              <a:t>Table of Contents</a:t>
            </a:r>
          </a:p>
        </p:txBody>
      </p:sp>
      <p:grpSp>
        <p:nvGrpSpPr>
          <p:cNvPr id="14" name="Group 13"/>
          <p:cNvGrpSpPr/>
          <p:nvPr/>
        </p:nvGrpSpPr>
        <p:grpSpPr>
          <a:xfrm>
            <a:off x="1" y="1047158"/>
            <a:ext cx="9144001" cy="370479"/>
            <a:chOff x="1" y="1047158"/>
            <a:chExt cx="9144001" cy="370479"/>
          </a:xfrm>
        </p:grpSpPr>
        <p:pic>
          <p:nvPicPr>
            <p:cNvPr id="15" name="Picture 14" descr="Pattern_01.tif"/>
            <p:cNvPicPr>
              <a:picLocks noChangeAspect="1"/>
            </p:cNvPicPr>
            <p:nvPr/>
          </p:nvPicPr>
          <p:blipFill rotWithShape="1">
            <a:blip r:embed="rId16">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6" name="Picture 15" descr="Pattern_01.tif"/>
            <p:cNvPicPr>
              <a:picLocks noChangeAspect="1"/>
            </p:cNvPicPr>
            <p:nvPr/>
          </p:nvPicPr>
          <p:blipFill rotWithShape="1">
            <a:blip r:embed="rId16">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7" name="Picture 16" descr="Pattern_01.tif"/>
            <p:cNvPicPr>
              <a:picLocks noChangeAspect="1"/>
            </p:cNvPicPr>
            <p:nvPr/>
          </p:nvPicPr>
          <p:blipFill rotWithShape="1">
            <a:blip r:embed="rId16">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Tree>
    <p:extLst>
      <p:ext uri="{BB962C8B-B14F-4D97-AF65-F5344CB8AC3E}">
        <p14:creationId xmlns:p14="http://schemas.microsoft.com/office/powerpoint/2010/main" val="2222107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54" y="1632334"/>
            <a:ext cx="9144000" cy="5366778"/>
          </a:xfrm>
        </p:spPr>
        <p:txBody>
          <a:bodyPr>
            <a:noAutofit/>
          </a:bodyPr>
          <a:lstStyle/>
          <a:p>
            <a:pPr>
              <a:buFont typeface="Arial" pitchFamily="34" charset="0"/>
              <a:buChar char="•"/>
            </a:pPr>
            <a:r>
              <a:rPr lang="en-AU" sz="1800" dirty="0"/>
              <a:t>The Clean Energy Regulator will notify if you have been successful within 5 days of the auction </a:t>
            </a:r>
          </a:p>
          <a:p>
            <a:pPr>
              <a:buFont typeface="Arial" pitchFamily="34" charset="0"/>
              <a:buChar char="•"/>
            </a:pPr>
            <a:r>
              <a:rPr lang="en-US" sz="1800" dirty="0"/>
              <a:t>If you are NOT successful</a:t>
            </a:r>
          </a:p>
          <a:p>
            <a:pPr lvl="1">
              <a:buFont typeface="Arial" pitchFamily="34" charset="0"/>
              <a:buChar char="•"/>
            </a:pPr>
            <a:r>
              <a:rPr lang="en-US" sz="1400" dirty="0"/>
              <a:t>try again at the next auction, or look for a private </a:t>
            </a:r>
            <a:r>
              <a:rPr lang="en-US" sz="1400" dirty="0" err="1"/>
              <a:t>organisation</a:t>
            </a:r>
            <a:r>
              <a:rPr lang="en-US" sz="1400" dirty="0"/>
              <a:t> to buy your ACCUs. </a:t>
            </a:r>
          </a:p>
          <a:p>
            <a:pPr>
              <a:buFont typeface="Arial" pitchFamily="34" charset="0"/>
              <a:buChar char="•"/>
            </a:pPr>
            <a:r>
              <a:rPr lang="en-US" sz="1800" dirty="0"/>
              <a:t>I</a:t>
            </a:r>
            <a:r>
              <a:rPr lang="en-AU" sz="1800" dirty="0"/>
              <a:t>f you are successful	</a:t>
            </a:r>
          </a:p>
          <a:p>
            <a:pPr lvl="1">
              <a:buFont typeface="Arial" pitchFamily="34" charset="0"/>
              <a:buChar char="•"/>
            </a:pPr>
            <a:r>
              <a:rPr lang="en-AU" sz="1400" dirty="0"/>
              <a:t>a ‘</a:t>
            </a:r>
            <a:r>
              <a:rPr lang="en-AU" sz="1400" dirty="0">
                <a:hlinkClick r:id="rId3"/>
              </a:rPr>
              <a:t>carbon abatement contract</a:t>
            </a:r>
            <a:r>
              <a:rPr lang="en-AU" sz="1400" dirty="0"/>
              <a:t>’ with the government is effective immediately</a:t>
            </a:r>
          </a:p>
          <a:p>
            <a:pPr lvl="1">
              <a:buFont typeface="Arial" pitchFamily="34" charset="0"/>
              <a:buChar char="•"/>
            </a:pPr>
            <a:r>
              <a:rPr lang="en-AU" sz="1400" dirty="0"/>
              <a:t>Depending on your contract, you can be paid for your ACCUs in advance, based on your forward abatement estimate. </a:t>
            </a:r>
          </a:p>
          <a:p>
            <a:pPr>
              <a:buFont typeface="Arial" pitchFamily="34" charset="0"/>
              <a:buChar char="•"/>
            </a:pPr>
            <a:r>
              <a:rPr lang="en-US" sz="1800" dirty="0"/>
              <a:t>The contract is serious business. There is not much flexibility.</a:t>
            </a:r>
            <a:endParaRPr lang="en-AU" sz="1800" dirty="0"/>
          </a:p>
          <a:p>
            <a:r>
              <a:rPr lang="en-AU" sz="1800" dirty="0"/>
              <a:t>There are penalties for failing to deliver by the end of the contract period.</a:t>
            </a:r>
          </a:p>
          <a:p>
            <a:pPr lvl="1"/>
            <a:r>
              <a:rPr lang="en-AU" sz="1400" dirty="0"/>
              <a:t>You might be asked to pay government for any under delivery at the present credit price.</a:t>
            </a:r>
          </a:p>
          <a:p>
            <a:pPr lvl="1"/>
            <a:r>
              <a:rPr lang="en-AU" sz="1400" dirty="0"/>
              <a:t>You might have to buy more carbon credits from other projects to make up for it. </a:t>
            </a:r>
          </a:p>
          <a:p>
            <a:pPr lvl="1">
              <a:buFont typeface="Lucida Grande"/>
              <a:buChar char="-"/>
            </a:pPr>
            <a:r>
              <a:rPr lang="en-AU" sz="1400" dirty="0"/>
              <a:t>You should participate in auctions only if you are really confident about your project and have worked out how to manage problems like more bad (high fire) years than usual during the contract period</a:t>
            </a:r>
          </a:p>
          <a:p>
            <a:pPr>
              <a:buFont typeface="Arial" pitchFamily="34" charset="0"/>
              <a:buChar char="•"/>
            </a:pPr>
            <a:r>
              <a:rPr lang="en-AU" sz="1800" dirty="0"/>
              <a:t>The advantage of participating in the ERF is that you can get a long term contract to buy at a price you know can meet your costs (because you set your bid that way).</a:t>
            </a:r>
          </a:p>
        </p:txBody>
      </p:sp>
      <p:sp>
        <p:nvSpPr>
          <p:cNvPr id="4" name="TextBox 3"/>
          <p:cNvSpPr txBox="1"/>
          <p:nvPr/>
        </p:nvSpPr>
        <p:spPr>
          <a:xfrm>
            <a:off x="3378865" y="231076"/>
            <a:ext cx="2866064" cy="646331"/>
          </a:xfrm>
          <a:prstGeom prst="rect">
            <a:avLst/>
          </a:prstGeom>
          <a:noFill/>
        </p:spPr>
        <p:txBody>
          <a:bodyPr wrap="none" rtlCol="0">
            <a:spAutoFit/>
          </a:bodyPr>
          <a:lstStyle/>
          <a:p>
            <a:r>
              <a:rPr lang="en-AU" dirty="0"/>
              <a:t>There are 5 sub- steps</a:t>
            </a:r>
          </a:p>
          <a:p>
            <a:r>
              <a:rPr lang="en-AU" b="1" dirty="0"/>
              <a:t>Step 5: Enter into a contract</a:t>
            </a:r>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7" name="TextBox 6"/>
          <p:cNvSpPr txBox="1"/>
          <p:nvPr/>
        </p:nvSpPr>
        <p:spPr>
          <a:xfrm>
            <a:off x="440272" y="550331"/>
            <a:ext cx="2254950" cy="448509"/>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2" name="Picture 1"/>
          <p:cNvPicPr>
            <a:picLocks noChangeAspect="1"/>
          </p:cNvPicPr>
          <p:nvPr/>
        </p:nvPicPr>
        <p:blipFill rotWithShape="1">
          <a:blip r:embed="rId4"/>
          <a:srcRect b="15463"/>
          <a:stretch/>
        </p:blipFill>
        <p:spPr>
          <a:xfrm>
            <a:off x="7079605" y="1"/>
            <a:ext cx="2064394" cy="1632334"/>
          </a:xfrm>
          <a:prstGeom prst="rect">
            <a:avLst/>
          </a:prstGeom>
        </p:spPr>
      </p:pic>
    </p:spTree>
    <p:extLst>
      <p:ext uri="{BB962C8B-B14F-4D97-AF65-F5344CB8AC3E}">
        <p14:creationId xmlns:p14="http://schemas.microsoft.com/office/powerpoint/2010/main" val="33000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74511"/>
            <a:ext cx="9144000" cy="5383489"/>
          </a:xfrm>
        </p:spPr>
        <p:txBody>
          <a:bodyPr>
            <a:normAutofit fontScale="62500" lnSpcReduction="20000"/>
          </a:bodyPr>
          <a:lstStyle/>
          <a:p>
            <a:r>
              <a:rPr lang="en-AU" sz="2900" dirty="0">
                <a:solidFill>
                  <a:srgbClr val="000000"/>
                </a:solidFill>
              </a:rPr>
              <a:t>The secondary market is where you sell your ACCUs to:</a:t>
            </a:r>
          </a:p>
          <a:p>
            <a:pPr lvl="1"/>
            <a:r>
              <a:rPr lang="en-AU" sz="2600" dirty="0">
                <a:solidFill>
                  <a:srgbClr val="000000"/>
                </a:solidFill>
              </a:rPr>
              <a:t>A organisation that may need to buy ACCUs because they create a lot of pollution and must by law offset their own emissions </a:t>
            </a:r>
          </a:p>
          <a:p>
            <a:pPr lvl="2"/>
            <a:r>
              <a:rPr lang="en-AU" sz="2600" dirty="0">
                <a:solidFill>
                  <a:srgbClr val="000000"/>
                </a:solidFill>
              </a:rPr>
              <a:t>(full details about this will be released in 2016) </a:t>
            </a:r>
          </a:p>
          <a:p>
            <a:pPr lvl="1"/>
            <a:r>
              <a:rPr lang="en-AU" sz="2600" dirty="0">
                <a:solidFill>
                  <a:srgbClr val="000000"/>
                </a:solidFill>
              </a:rPr>
              <a:t>A private organisation who does not have to buy ACCUs by law but does so for voluntary reasons such as;</a:t>
            </a:r>
          </a:p>
          <a:p>
            <a:pPr lvl="2">
              <a:buFont typeface="Courier New"/>
              <a:buChar char="o"/>
            </a:pPr>
            <a:r>
              <a:rPr lang="en-AU" sz="2200" dirty="0">
                <a:solidFill>
                  <a:srgbClr val="000000"/>
                </a:solidFill>
              </a:rPr>
              <a:t>they are committed to good environmental practice </a:t>
            </a:r>
          </a:p>
          <a:p>
            <a:pPr lvl="2">
              <a:buFont typeface="Courier New"/>
              <a:buChar char="o"/>
            </a:pPr>
            <a:r>
              <a:rPr lang="en-AU" sz="2200" dirty="0">
                <a:solidFill>
                  <a:srgbClr val="000000"/>
                </a:solidFill>
              </a:rPr>
              <a:t>they want to create or enhance their reputations for ethical practice</a:t>
            </a:r>
          </a:p>
          <a:p>
            <a:pPr lvl="2">
              <a:buFont typeface="Courier New"/>
              <a:buChar char="o"/>
            </a:pPr>
            <a:r>
              <a:rPr lang="en-AU" sz="2200" dirty="0">
                <a:solidFill>
                  <a:srgbClr val="000000"/>
                </a:solidFill>
              </a:rPr>
              <a:t>They want to support local communities</a:t>
            </a:r>
          </a:p>
          <a:p>
            <a:pPr lvl="2">
              <a:buFont typeface="Courier New"/>
              <a:buChar char="o"/>
            </a:pPr>
            <a:r>
              <a:rPr lang="en-AU" sz="2200" dirty="0">
                <a:solidFill>
                  <a:srgbClr val="000000"/>
                </a:solidFill>
              </a:rPr>
              <a:t>They want to by carbon credits that produce social and biodiversity benefits as well </a:t>
            </a:r>
          </a:p>
          <a:p>
            <a:pPr lvl="1"/>
            <a:r>
              <a:rPr lang="en-AU" sz="2600" dirty="0">
                <a:solidFill>
                  <a:srgbClr val="000000"/>
                </a:solidFill>
              </a:rPr>
              <a:t>Another carbon project who did not produce enough ACCUs (did not meet their contract) so must buy ACCUs from other projects to make up for it. </a:t>
            </a:r>
          </a:p>
          <a:p>
            <a:pPr lvl="1"/>
            <a:r>
              <a:rPr lang="en-AU" sz="2600" dirty="0">
                <a:solidFill>
                  <a:srgbClr val="000000"/>
                </a:solidFill>
              </a:rPr>
              <a:t>Carbon brokers who want to buy up ACCUs to sell on to other buyers who need or want them for investment purposes. </a:t>
            </a:r>
          </a:p>
          <a:p>
            <a:pPr marL="457200" lvl="1" indent="0">
              <a:buNone/>
            </a:pPr>
            <a:endParaRPr lang="en-AU" sz="2600" dirty="0">
              <a:solidFill>
                <a:srgbClr val="000000"/>
              </a:solidFill>
            </a:endParaRPr>
          </a:p>
          <a:p>
            <a:r>
              <a:rPr lang="en-AU" sz="2900" dirty="0">
                <a:solidFill>
                  <a:srgbClr val="000000"/>
                </a:solidFill>
              </a:rPr>
              <a:t>You may want to sell your ACCUs here when: </a:t>
            </a:r>
          </a:p>
          <a:p>
            <a:pPr lvl="1"/>
            <a:r>
              <a:rPr lang="en-AU" sz="2600" dirty="0">
                <a:solidFill>
                  <a:srgbClr val="000000"/>
                </a:solidFill>
              </a:rPr>
              <a:t>You tried to sell your ACCUs to the government at the auction but were not successful</a:t>
            </a:r>
          </a:p>
          <a:p>
            <a:pPr lvl="1"/>
            <a:r>
              <a:rPr lang="en-AU" sz="2600" dirty="0">
                <a:solidFill>
                  <a:srgbClr val="000000"/>
                </a:solidFill>
              </a:rPr>
              <a:t>You sold your ACCUs to the government at the auction, but produced more ACCUs than expected and you have left overs that you want to sell (but the government wont buy because it wasn’t in the original contract). </a:t>
            </a:r>
          </a:p>
          <a:p>
            <a:pPr lvl="1"/>
            <a:r>
              <a:rPr lang="en-AU" sz="2600" dirty="0">
                <a:solidFill>
                  <a:srgbClr val="000000"/>
                </a:solidFill>
              </a:rPr>
              <a:t>A private organisation can off you’re a better price, is willing to go into a longer contract with you or is willing to have a more flexible contract.</a:t>
            </a:r>
          </a:p>
          <a:p>
            <a:pPr marL="742950" lvl="2" indent="-342900"/>
            <a:endParaRPr lang="en-AU" sz="1400" dirty="0">
              <a:solidFill>
                <a:srgbClr val="000000"/>
              </a:solidFill>
            </a:endParaRPr>
          </a:p>
          <a:p>
            <a:pPr marL="742950" lvl="2" indent="-342900"/>
            <a:endParaRPr lang="en-AU" sz="1400" dirty="0">
              <a:solidFill>
                <a:srgbClr val="000000"/>
              </a:solidFill>
            </a:endParaRPr>
          </a:p>
          <a:p>
            <a:pPr marL="342900" lvl="1" indent="-342900">
              <a:buFont typeface="Arial"/>
              <a:buChar char="•"/>
            </a:pPr>
            <a:endParaRPr lang="en-AU" sz="2000" dirty="0">
              <a:solidFill>
                <a:srgbClr val="000000"/>
              </a:solidFill>
            </a:endParaRPr>
          </a:p>
          <a:p>
            <a:endParaRPr lang="en-US" dirty="0"/>
          </a:p>
        </p:txBody>
      </p:sp>
      <p:sp>
        <p:nvSpPr>
          <p:cNvPr id="5" name="TextBox 4"/>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7" name="TextBox 6"/>
          <p:cNvSpPr txBox="1"/>
          <p:nvPr/>
        </p:nvSpPr>
        <p:spPr>
          <a:xfrm>
            <a:off x="440272" y="846033"/>
            <a:ext cx="2561682" cy="58310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
        <p:nvSpPr>
          <p:cNvPr id="8" name="TextBox 7"/>
          <p:cNvSpPr txBox="1"/>
          <p:nvPr/>
        </p:nvSpPr>
        <p:spPr>
          <a:xfrm>
            <a:off x="3378865" y="231076"/>
            <a:ext cx="2110899" cy="646331"/>
          </a:xfrm>
          <a:prstGeom prst="rect">
            <a:avLst/>
          </a:prstGeom>
          <a:noFill/>
        </p:spPr>
        <p:txBody>
          <a:bodyPr wrap="none" rtlCol="0">
            <a:spAutoFit/>
          </a:bodyPr>
          <a:lstStyle/>
          <a:p>
            <a:r>
              <a:rPr lang="en-AU" dirty="0"/>
              <a:t>There are two steps:</a:t>
            </a:r>
          </a:p>
          <a:p>
            <a:r>
              <a:rPr lang="en-AU" b="1" dirty="0"/>
              <a:t>Step 1: Find a buyer</a:t>
            </a:r>
          </a:p>
        </p:txBody>
      </p:sp>
      <p:pic>
        <p:nvPicPr>
          <p:cNvPr id="6" name="Picture 5"/>
          <p:cNvPicPr>
            <a:picLocks noChangeAspect="1"/>
          </p:cNvPicPr>
          <p:nvPr/>
        </p:nvPicPr>
        <p:blipFill rotWithShape="1">
          <a:blip r:embed="rId3"/>
          <a:srcRect l="4004" t="13634" r="4143"/>
          <a:stretch/>
        </p:blipFill>
        <p:spPr>
          <a:xfrm>
            <a:off x="6801556" y="45177"/>
            <a:ext cx="2003777" cy="160171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69515"/>
            <a:ext cx="9137018" cy="5288485"/>
          </a:xfrm>
        </p:spPr>
        <p:txBody>
          <a:bodyPr>
            <a:normAutofit/>
          </a:bodyPr>
          <a:lstStyle/>
          <a:p>
            <a:pPr marL="742950" lvl="2" indent="-342900"/>
            <a:r>
              <a:rPr lang="en-AU" sz="1800" dirty="0"/>
              <a:t>Sales will occur under a private commercial agreement. </a:t>
            </a:r>
          </a:p>
          <a:p>
            <a:pPr marL="1200150" lvl="3" indent="-342900"/>
            <a:r>
              <a:rPr lang="en-AU" sz="1600" dirty="0"/>
              <a:t>The government will have no involvement in or oversight of these agreements. </a:t>
            </a:r>
          </a:p>
          <a:p>
            <a:pPr marL="1200150" lvl="3" indent="-342900"/>
            <a:r>
              <a:rPr lang="en-AU" sz="1600" dirty="0"/>
              <a:t>The price of ACCUs in this market will be a matter of direct negotiation between you and the organisation</a:t>
            </a:r>
          </a:p>
          <a:p>
            <a:pPr marL="742950" lvl="2" indent="-342900"/>
            <a:r>
              <a:rPr lang="en-AU" sz="1800" dirty="0">
                <a:solidFill>
                  <a:srgbClr val="000000"/>
                </a:solidFill>
              </a:rPr>
              <a:t>Make sure you get good financial advice when you are doing this!</a:t>
            </a:r>
          </a:p>
          <a:p>
            <a:pPr marL="742950" lvl="2" indent="-342900"/>
            <a:r>
              <a:rPr lang="en-AU" sz="1800" dirty="0">
                <a:solidFill>
                  <a:srgbClr val="000000"/>
                </a:solidFill>
              </a:rPr>
              <a:t>Prices can vary through time </a:t>
            </a:r>
          </a:p>
          <a:p>
            <a:pPr marL="1200150" lvl="3" indent="-342900"/>
            <a:r>
              <a:rPr lang="en-AU" sz="1600" dirty="0">
                <a:solidFill>
                  <a:srgbClr val="000000"/>
                </a:solidFill>
              </a:rPr>
              <a:t>depending in part on supply (how many carbon credits are available from other projects),</a:t>
            </a:r>
          </a:p>
          <a:p>
            <a:pPr marL="1200150" lvl="3" indent="-342900"/>
            <a:r>
              <a:rPr lang="en-AU" sz="1600" dirty="0">
                <a:solidFill>
                  <a:srgbClr val="000000"/>
                </a:solidFill>
              </a:rPr>
              <a:t>but you might expect to get close to the average price paid at the last auction.</a:t>
            </a:r>
          </a:p>
          <a:p>
            <a:pPr marL="742950" lvl="2" indent="-342900"/>
            <a:r>
              <a:rPr lang="en-US" sz="1800" dirty="0"/>
              <a:t>You may want to do this process through a third party – a broker, bank or trader. </a:t>
            </a:r>
          </a:p>
          <a:p>
            <a:pPr marL="1200150" lvl="3" indent="-342900"/>
            <a:r>
              <a:rPr lang="en-AU" sz="1600" dirty="0"/>
              <a:t>Brokers need to have an Australian Financial Services License (AFSL) and are financial services providers who can arrange the sale of ACCUs, and organise collective pools of ACCUs to access wholesale market prices</a:t>
            </a:r>
          </a:p>
          <a:p>
            <a:pPr marL="742950" lvl="2" indent="-342900"/>
            <a:r>
              <a:rPr lang="en-AU" sz="1800" dirty="0"/>
              <a:t>You do not have to sell all your ACCU’s at once and to one person. </a:t>
            </a:r>
          </a:p>
          <a:p>
            <a:pPr marL="1200150" lvl="3" indent="-342900"/>
            <a:r>
              <a:rPr lang="en-AU" sz="1600" dirty="0"/>
              <a:t>You could hold onto them and wait until you can get a better price, or keep them in case you fall short of your contract amount in the future </a:t>
            </a:r>
          </a:p>
          <a:p>
            <a:endParaRPr lang="en-US" sz="1800" dirty="0"/>
          </a:p>
        </p:txBody>
      </p:sp>
      <p:sp>
        <p:nvSpPr>
          <p:cNvPr id="4" name="TextBox 3"/>
          <p:cNvSpPr txBox="1"/>
          <p:nvPr/>
        </p:nvSpPr>
        <p:spPr>
          <a:xfrm>
            <a:off x="197931" y="259582"/>
            <a:ext cx="2804023" cy="1169551"/>
          </a:xfrm>
          <a:prstGeom prst="rect">
            <a:avLst/>
          </a:prstGeom>
          <a:noFill/>
          <a:ln>
            <a:solidFill>
              <a:srgbClr val="000000"/>
            </a:solidFill>
          </a:ln>
        </p:spPr>
        <p:txBody>
          <a:bodyPr wrap="square" rtlCol="0">
            <a:spAutoFit/>
          </a:bodyPr>
          <a:lstStyle/>
          <a:p>
            <a:r>
              <a:rPr lang="en-US" sz="1400" b="1" dirty="0">
                <a:solidFill>
                  <a:srgbClr val="FF6600"/>
                </a:solidFill>
              </a:rPr>
              <a:t>Step 3: Find a buyer</a:t>
            </a:r>
          </a:p>
          <a:p>
            <a:pPr marL="285750" indent="-285750">
              <a:buFont typeface="Wingdings" charset="2"/>
              <a:buChar char="Ø"/>
            </a:pPr>
            <a:r>
              <a:rPr lang="en-US" sz="1400" b="1" dirty="0">
                <a:solidFill>
                  <a:srgbClr val="FF6600"/>
                </a:solidFill>
              </a:rPr>
              <a:t>Option A: The Government (primary market) </a:t>
            </a:r>
          </a:p>
          <a:p>
            <a:pPr marL="285750" indent="-285750">
              <a:buFont typeface="Lucida Grande"/>
              <a:buChar char="-"/>
            </a:pPr>
            <a:r>
              <a:rPr lang="en-US" sz="1400" b="1" dirty="0">
                <a:solidFill>
                  <a:srgbClr val="FF6600"/>
                </a:solidFill>
              </a:rPr>
              <a:t>Option B: Private Organisations (secondary market)  </a:t>
            </a:r>
          </a:p>
        </p:txBody>
      </p:sp>
      <p:sp>
        <p:nvSpPr>
          <p:cNvPr id="6" name="TextBox 5"/>
          <p:cNvSpPr txBox="1"/>
          <p:nvPr/>
        </p:nvSpPr>
        <p:spPr>
          <a:xfrm>
            <a:off x="440272" y="846033"/>
            <a:ext cx="2561682" cy="583100"/>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
        <p:nvSpPr>
          <p:cNvPr id="7" name="TextBox 6"/>
          <p:cNvSpPr txBox="1"/>
          <p:nvPr/>
        </p:nvSpPr>
        <p:spPr>
          <a:xfrm>
            <a:off x="3378865" y="231076"/>
            <a:ext cx="2866064" cy="646331"/>
          </a:xfrm>
          <a:prstGeom prst="rect">
            <a:avLst/>
          </a:prstGeom>
          <a:noFill/>
        </p:spPr>
        <p:txBody>
          <a:bodyPr wrap="none" rtlCol="0">
            <a:spAutoFit/>
          </a:bodyPr>
          <a:lstStyle/>
          <a:p>
            <a:r>
              <a:rPr lang="en-AU" dirty="0"/>
              <a:t>There are two steps</a:t>
            </a:r>
          </a:p>
          <a:p>
            <a:r>
              <a:rPr lang="en-AU" b="1" dirty="0"/>
              <a:t>Step 2: Enter into a contract </a:t>
            </a:r>
          </a:p>
        </p:txBody>
      </p:sp>
      <p:pic>
        <p:nvPicPr>
          <p:cNvPr id="8" name="Picture 7"/>
          <p:cNvPicPr>
            <a:picLocks noChangeAspect="1"/>
          </p:cNvPicPr>
          <p:nvPr/>
        </p:nvPicPr>
        <p:blipFill rotWithShape="1">
          <a:blip r:embed="rId2"/>
          <a:srcRect b="15463"/>
          <a:stretch/>
        </p:blipFill>
        <p:spPr>
          <a:xfrm>
            <a:off x="7072624" y="29866"/>
            <a:ext cx="2064394" cy="1632334"/>
          </a:xfrm>
          <a:prstGeom prst="rect">
            <a:avLst/>
          </a:prstGeom>
        </p:spPr>
      </p:pic>
    </p:spTree>
    <p:extLst>
      <p:ext uri="{BB962C8B-B14F-4D97-AF65-F5344CB8AC3E}">
        <p14:creationId xmlns:p14="http://schemas.microsoft.com/office/powerpoint/2010/main" val="3487073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73431" y="1517181"/>
            <a:ext cx="3541010" cy="5182033"/>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Step 1: Plan your project</a:t>
            </a:r>
          </a:p>
          <a:p>
            <a:pPr lvl="1"/>
            <a:r>
              <a:rPr lang="en-US" sz="1200" dirty="0"/>
              <a:t>Methodology assessment</a:t>
            </a:r>
          </a:p>
          <a:p>
            <a:pPr lvl="1"/>
            <a:r>
              <a:rPr lang="en-US" sz="1200" dirty="0"/>
              <a:t>Eligibility assessment </a:t>
            </a:r>
          </a:p>
          <a:p>
            <a:pPr lvl="1"/>
            <a:r>
              <a:rPr lang="en-US" sz="1200" dirty="0"/>
              <a:t>Legal assessment </a:t>
            </a:r>
          </a:p>
          <a:p>
            <a:pPr lvl="1"/>
            <a:r>
              <a:rPr lang="en-US" sz="1200" dirty="0"/>
              <a:t>Financial assessment </a:t>
            </a:r>
          </a:p>
          <a:p>
            <a:pPr lvl="1"/>
            <a:r>
              <a:rPr lang="en-US" sz="1200" dirty="0"/>
              <a:t>Social assessment </a:t>
            </a:r>
          </a:p>
          <a:p>
            <a:r>
              <a:rPr lang="en-US" sz="1200" dirty="0"/>
              <a:t>Step 2: Register</a:t>
            </a:r>
          </a:p>
          <a:p>
            <a:pPr lvl="1"/>
            <a:r>
              <a:rPr lang="en-US" sz="1200" dirty="0"/>
              <a:t>Pick a project applicant</a:t>
            </a:r>
          </a:p>
          <a:p>
            <a:pPr lvl="1"/>
            <a:r>
              <a:rPr lang="en-US" sz="1200" dirty="0"/>
              <a:t>Complete forms</a:t>
            </a:r>
          </a:p>
          <a:p>
            <a:pPr lvl="1"/>
            <a:r>
              <a:rPr lang="en-US" sz="1200" dirty="0"/>
              <a:t>Submit forms </a:t>
            </a:r>
          </a:p>
          <a:p>
            <a:r>
              <a:rPr lang="en-US" sz="1200" dirty="0"/>
              <a:t>Step 3: Find a buyer</a:t>
            </a:r>
          </a:p>
          <a:p>
            <a:pPr lvl="1"/>
            <a:r>
              <a:rPr lang="en-US" sz="1200" dirty="0"/>
              <a:t>Option A: The Government </a:t>
            </a:r>
          </a:p>
          <a:p>
            <a:pPr lvl="1"/>
            <a:r>
              <a:rPr lang="en-US" sz="1200" dirty="0"/>
              <a:t>Option B: Private Organisations  </a:t>
            </a:r>
          </a:p>
          <a:p>
            <a:r>
              <a:rPr lang="en-US" sz="1200" b="1" dirty="0">
                <a:solidFill>
                  <a:srgbClr val="660066"/>
                </a:solidFill>
              </a:rPr>
              <a:t>Step 4: Run your project </a:t>
            </a:r>
          </a:p>
          <a:p>
            <a:pPr lvl="1"/>
            <a:r>
              <a:rPr lang="en-US" sz="1200" b="1" dirty="0">
                <a:solidFill>
                  <a:srgbClr val="660066"/>
                </a:solidFill>
              </a:rPr>
              <a:t>Operational plans</a:t>
            </a:r>
          </a:p>
          <a:p>
            <a:pPr lvl="1"/>
            <a:r>
              <a:rPr lang="en-US" sz="1200" b="1" dirty="0">
                <a:solidFill>
                  <a:srgbClr val="660066"/>
                </a:solidFill>
              </a:rPr>
              <a:t>Monitor + Evaluate</a:t>
            </a:r>
          </a:p>
          <a:p>
            <a:pPr lvl="1"/>
            <a:r>
              <a:rPr lang="en-US" sz="1200" b="1" dirty="0">
                <a:solidFill>
                  <a:srgbClr val="660066"/>
                </a:solidFill>
              </a:rPr>
              <a:t>Keep Records</a:t>
            </a:r>
          </a:p>
          <a:p>
            <a:pPr lvl="1"/>
            <a:r>
              <a:rPr lang="en-US" sz="1200" b="1" dirty="0">
                <a:solidFill>
                  <a:srgbClr val="660066"/>
                </a:solidFill>
              </a:rPr>
              <a:t>Make Project Reports </a:t>
            </a:r>
          </a:p>
          <a:p>
            <a:pPr lvl="1"/>
            <a:r>
              <a:rPr lang="en-US" sz="1200" b="1" dirty="0">
                <a:solidFill>
                  <a:srgbClr val="660066"/>
                </a:solidFill>
              </a:rPr>
              <a:t>Claim your ACCUs</a:t>
            </a:r>
          </a:p>
          <a:p>
            <a:r>
              <a:rPr lang="en-US" sz="1200" dirty="0"/>
              <a:t>Step 5: Close your project</a:t>
            </a:r>
          </a:p>
          <a:p>
            <a:pPr lvl="1"/>
            <a:r>
              <a:rPr lang="en-US" sz="1200" dirty="0"/>
              <a:t>End</a:t>
            </a:r>
          </a:p>
          <a:p>
            <a:pPr lvl="1"/>
            <a:r>
              <a:rPr lang="en-US" sz="1200" dirty="0"/>
              <a:t>Withdraw</a:t>
            </a:r>
          </a:p>
          <a:p>
            <a:pPr lvl="1"/>
            <a:r>
              <a:rPr lang="en-US" sz="1200" dirty="0"/>
              <a:t>Alter </a:t>
            </a:r>
          </a:p>
          <a:p>
            <a:endParaRPr lang="en-US" sz="1200" dirty="0"/>
          </a:p>
        </p:txBody>
      </p:sp>
      <p:sp>
        <p:nvSpPr>
          <p:cNvPr id="7" name="Title 1"/>
          <p:cNvSpPr>
            <a:spLocks noGrp="1"/>
          </p:cNvSpPr>
          <p:nvPr>
            <p:ph type="title"/>
          </p:nvPr>
        </p:nvSpPr>
        <p:spPr>
          <a:xfrm>
            <a:off x="-19587" y="0"/>
            <a:ext cx="9163589" cy="1060950"/>
          </a:xfrm>
          <a:solidFill>
            <a:srgbClr val="660066"/>
          </a:solidFill>
        </p:spPr>
        <p:txBody>
          <a:bodyPr/>
          <a:lstStyle/>
          <a:p>
            <a:r>
              <a:rPr lang="en-US" dirty="0"/>
              <a:t>Step 4: Run your project</a:t>
            </a:r>
          </a:p>
        </p:txBody>
      </p:sp>
      <p:grpSp>
        <p:nvGrpSpPr>
          <p:cNvPr id="8" name="Group 7"/>
          <p:cNvGrpSpPr/>
          <p:nvPr/>
        </p:nvGrpSpPr>
        <p:grpSpPr>
          <a:xfrm>
            <a:off x="1" y="1047158"/>
            <a:ext cx="9144001" cy="370479"/>
            <a:chOff x="1" y="1047158"/>
            <a:chExt cx="9144001" cy="370479"/>
          </a:xfrm>
        </p:grpSpPr>
        <p:pic>
          <p:nvPicPr>
            <p:cNvPr id="9" name="Picture 8" descr="Pattern_01.tif"/>
            <p:cNvPicPr>
              <a:picLocks noChangeAspect="1"/>
            </p:cNvPicPr>
            <p:nvPr/>
          </p:nvPicPr>
          <p:blipFill rotWithShape="1">
            <a:blip r:embed="rId3">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10" name="Picture 9" descr="Pattern_01.tif"/>
            <p:cNvPicPr>
              <a:picLocks noChangeAspect="1"/>
            </p:cNvPicPr>
            <p:nvPr/>
          </p:nvPicPr>
          <p:blipFill rotWithShape="1">
            <a:blip r:embed="rId3">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14" name="Picture 13" descr="Pattern_01.tif"/>
            <p:cNvPicPr>
              <a:picLocks noChangeAspect="1"/>
            </p:cNvPicPr>
            <p:nvPr/>
          </p:nvPicPr>
          <p:blipFill rotWithShape="1">
            <a:blip r:embed="rId3">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
        <p:nvSpPr>
          <p:cNvPr id="15" name="Content Placeholder 2"/>
          <p:cNvSpPr>
            <a:spLocks noGrp="1"/>
          </p:cNvSpPr>
          <p:nvPr>
            <p:ph idx="1"/>
          </p:nvPr>
        </p:nvSpPr>
        <p:spPr>
          <a:xfrm>
            <a:off x="4067572" y="1830563"/>
            <a:ext cx="4887519" cy="4882762"/>
          </a:xfrm>
        </p:spPr>
        <p:txBody>
          <a:bodyPr>
            <a:normAutofit/>
          </a:bodyPr>
          <a:lstStyle/>
          <a:p>
            <a:r>
              <a:rPr lang="en-US" sz="1800" dirty="0"/>
              <a:t>Four key things to consider in running your project </a:t>
            </a:r>
          </a:p>
          <a:p>
            <a:pPr lvl="1"/>
            <a:r>
              <a:rPr lang="en-US" sz="1800" dirty="0"/>
              <a:t>Develop + implement operational plans </a:t>
            </a:r>
          </a:p>
          <a:p>
            <a:pPr lvl="1"/>
            <a:r>
              <a:rPr lang="en-US" sz="1800" dirty="0"/>
              <a:t>Monitor and evaluate project to ensure it is following the methodology and improving</a:t>
            </a:r>
          </a:p>
          <a:p>
            <a:pPr lvl="1"/>
            <a:r>
              <a:rPr lang="en-US" sz="1800" dirty="0"/>
              <a:t>Keeps records to create ‘project reports’ which will be audited</a:t>
            </a:r>
          </a:p>
          <a:p>
            <a:pPr lvl="1"/>
            <a:r>
              <a:rPr lang="en-US" sz="1800" dirty="0"/>
              <a:t>Use ‘project reports’ and ‘audit reports’ to claim for ACCUs</a:t>
            </a:r>
          </a:p>
          <a:p>
            <a:r>
              <a:rPr lang="en-US" sz="1800" dirty="0"/>
              <a:t>The rules for how you do these steps will depend on your contract, and who you buyer is/ who you are selling to.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42" y="1632277"/>
            <a:ext cx="8835235" cy="5026291"/>
          </a:xfrm>
        </p:spPr>
        <p:txBody>
          <a:bodyPr>
            <a:normAutofit fontScale="55000" lnSpcReduction="20000"/>
          </a:bodyPr>
          <a:lstStyle/>
          <a:p>
            <a:r>
              <a:rPr lang="en-AU" sz="3300" dirty="0"/>
              <a:t>Let everyone involved know you have approval and are going to start.</a:t>
            </a:r>
          </a:p>
          <a:p>
            <a:pPr marL="0" indent="0">
              <a:buNone/>
            </a:pPr>
            <a:r>
              <a:rPr lang="en-AU" sz="3300" dirty="0"/>
              <a:t> </a:t>
            </a:r>
          </a:p>
          <a:p>
            <a:r>
              <a:rPr lang="en-AU" sz="3300" dirty="0"/>
              <a:t>Start detailed operational planning, well before the start of the next fire season. This includes:</a:t>
            </a:r>
          </a:p>
          <a:p>
            <a:pPr lvl="1"/>
            <a:r>
              <a:rPr lang="en-AU" sz="3300" dirty="0"/>
              <a:t> bringing together all of the mapping</a:t>
            </a:r>
          </a:p>
          <a:p>
            <a:pPr lvl="1"/>
            <a:r>
              <a:rPr lang="en-AU" sz="3300" dirty="0"/>
              <a:t> setting up record keeping systems </a:t>
            </a:r>
          </a:p>
          <a:p>
            <a:pPr lvl="1"/>
            <a:r>
              <a:rPr lang="en-AU" sz="3300" dirty="0"/>
              <a:t>working out who  to involve in pre-season planning</a:t>
            </a:r>
          </a:p>
          <a:p>
            <a:pPr lvl="1"/>
            <a:r>
              <a:rPr lang="en-AU" sz="3300" dirty="0"/>
              <a:t>scheduling planning meetings</a:t>
            </a:r>
          </a:p>
          <a:p>
            <a:pPr lvl="1"/>
            <a:r>
              <a:rPr lang="en-AU" sz="3300" dirty="0"/>
              <a:t> buying or assembling equipment and ensuring that it is in good condition</a:t>
            </a:r>
          </a:p>
          <a:p>
            <a:pPr lvl="1"/>
            <a:r>
              <a:rPr lang="en-AU" sz="3300" dirty="0"/>
              <a:t> speaking to others whose services you may need – like helicopter operators</a:t>
            </a:r>
            <a:endParaRPr lang="en-AU" sz="3300" dirty="0">
              <a:solidFill>
                <a:srgbClr val="000000"/>
              </a:solidFill>
            </a:endParaRPr>
          </a:p>
          <a:p>
            <a:pPr marL="457200" lvl="1" indent="0">
              <a:buNone/>
            </a:pPr>
            <a:endParaRPr lang="en-AU" sz="3300" dirty="0">
              <a:solidFill>
                <a:srgbClr val="000000"/>
              </a:solidFill>
            </a:endParaRPr>
          </a:p>
          <a:p>
            <a:r>
              <a:rPr lang="en-AU" sz="3300" dirty="0">
                <a:solidFill>
                  <a:srgbClr val="000000"/>
                </a:solidFill>
              </a:rPr>
              <a:t>Develop an annual operations plan for the Early Dry Season (EDS)</a:t>
            </a:r>
          </a:p>
          <a:p>
            <a:pPr lvl="1"/>
            <a:r>
              <a:rPr lang="en-AU" sz="3300" dirty="0">
                <a:solidFill>
                  <a:srgbClr val="000000"/>
                </a:solidFill>
              </a:rPr>
              <a:t>in collaboration with all interested parties</a:t>
            </a:r>
          </a:p>
          <a:p>
            <a:pPr marL="457200" lvl="1" indent="0">
              <a:buNone/>
            </a:pPr>
            <a:endParaRPr lang="en-AU" sz="3300" dirty="0">
              <a:solidFill>
                <a:srgbClr val="000000"/>
              </a:solidFill>
            </a:endParaRPr>
          </a:p>
          <a:p>
            <a:r>
              <a:rPr lang="en-AU" sz="3300" dirty="0">
                <a:solidFill>
                  <a:srgbClr val="000000"/>
                </a:solidFill>
              </a:rPr>
              <a:t>Implement your plan</a:t>
            </a:r>
          </a:p>
          <a:p>
            <a:pPr lvl="1"/>
            <a:r>
              <a:rPr lang="en-AU" sz="3300" dirty="0">
                <a:solidFill>
                  <a:srgbClr val="000000"/>
                </a:solidFill>
              </a:rPr>
              <a:t>Inform neighbours and other interests, including local Bushfires authorities about the operational plan</a:t>
            </a:r>
            <a:endParaRPr lang="en-AU" sz="3300" dirty="0"/>
          </a:p>
          <a:p>
            <a:r>
              <a:rPr lang="en-AU" dirty="0">
                <a:solidFill>
                  <a:schemeClr val="bg1"/>
                </a:solidFill>
              </a:rPr>
              <a:t>	</a:t>
            </a:r>
            <a:endParaRPr lang="en-AU" dirty="0">
              <a:solidFill>
                <a:srgbClr val="FFC000"/>
              </a:solidFill>
            </a:endParaRPr>
          </a:p>
        </p:txBody>
      </p:sp>
      <p:sp>
        <p:nvSpPr>
          <p:cNvPr id="5" name="Rectangle 4"/>
          <p:cNvSpPr/>
          <p:nvPr/>
        </p:nvSpPr>
        <p:spPr>
          <a:xfrm>
            <a:off x="250705" y="247282"/>
            <a:ext cx="2691452" cy="1384995"/>
          </a:xfrm>
          <a:prstGeom prst="rect">
            <a:avLst/>
          </a:prstGeom>
          <a:ln>
            <a:solidFill>
              <a:schemeClr val="tx1"/>
            </a:solidFill>
          </a:ln>
        </p:spPr>
        <p:txBody>
          <a:bodyPr wrap="square">
            <a:spAutoFit/>
          </a:bodyPr>
          <a:lstStyle/>
          <a:p>
            <a:r>
              <a:rPr lang="en-US" sz="1400" b="1" dirty="0">
                <a:solidFill>
                  <a:srgbClr val="660066"/>
                </a:solidFill>
              </a:rPr>
              <a:t>Step 4: Run your project </a:t>
            </a:r>
          </a:p>
          <a:p>
            <a:pPr marL="742950" lvl="1" indent="-285750">
              <a:buFont typeface="Wingdings" charset="2"/>
              <a:buChar char="Ø"/>
            </a:pPr>
            <a:r>
              <a:rPr lang="en-US" sz="1400" b="1" dirty="0">
                <a:solidFill>
                  <a:srgbClr val="660066"/>
                </a:solidFill>
              </a:rPr>
              <a:t>Operational plans</a:t>
            </a:r>
          </a:p>
          <a:p>
            <a:pPr marL="742950" lvl="1" indent="-285750">
              <a:buFont typeface="Lucida Grande"/>
              <a:buChar char="-"/>
            </a:pPr>
            <a:r>
              <a:rPr lang="en-US" sz="1400" b="1" dirty="0">
                <a:solidFill>
                  <a:srgbClr val="660066"/>
                </a:solidFill>
              </a:rPr>
              <a:t>Monitor + Evaluate</a:t>
            </a:r>
          </a:p>
          <a:p>
            <a:pPr marL="742950" lvl="1" indent="-285750">
              <a:buFont typeface="Lucida Grande"/>
              <a:buChar char="-"/>
            </a:pPr>
            <a:r>
              <a:rPr lang="en-US" sz="1400" b="1" dirty="0">
                <a:solidFill>
                  <a:srgbClr val="660066"/>
                </a:solidFill>
              </a:rPr>
              <a:t>Keep Records</a:t>
            </a:r>
          </a:p>
          <a:p>
            <a:pPr marL="742950" lvl="1" indent="-285750">
              <a:buFont typeface="Lucida Grande"/>
              <a:buChar char="-"/>
            </a:pPr>
            <a:r>
              <a:rPr lang="en-US" sz="1400" b="1" dirty="0">
                <a:solidFill>
                  <a:srgbClr val="660066"/>
                </a:solidFill>
              </a:rPr>
              <a:t>Make Project Reports </a:t>
            </a:r>
          </a:p>
          <a:p>
            <a:pPr marL="742950" lvl="1" indent="-285750">
              <a:buFont typeface="Lucida Grande"/>
              <a:buChar char="-"/>
            </a:pPr>
            <a:r>
              <a:rPr lang="en-US" sz="1400" b="1" dirty="0">
                <a:solidFill>
                  <a:srgbClr val="660066"/>
                </a:solidFill>
              </a:rPr>
              <a:t>Claim your ACCUs</a:t>
            </a:r>
          </a:p>
        </p:txBody>
      </p:sp>
      <p:sp>
        <p:nvSpPr>
          <p:cNvPr id="4" name="TextBox 3"/>
          <p:cNvSpPr txBox="1"/>
          <p:nvPr/>
        </p:nvSpPr>
        <p:spPr>
          <a:xfrm>
            <a:off x="553161" y="488077"/>
            <a:ext cx="2283172" cy="221628"/>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6053667" y="1"/>
            <a:ext cx="2894109" cy="167760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705" y="1825978"/>
            <a:ext cx="8229600" cy="5032022"/>
          </a:xfrm>
        </p:spPr>
        <p:txBody>
          <a:bodyPr>
            <a:normAutofit fontScale="55000" lnSpcReduction="20000"/>
          </a:bodyPr>
          <a:lstStyle/>
          <a:p>
            <a:r>
              <a:rPr lang="en-US" dirty="0"/>
              <a:t>Monitor and evaluate your project on a regular basis so you know how it is going and you can improve it. </a:t>
            </a:r>
          </a:p>
          <a:p>
            <a:endParaRPr lang="en-US" dirty="0"/>
          </a:p>
          <a:p>
            <a:pPr lvl="1">
              <a:buFont typeface="Lucida Grande"/>
              <a:buChar char="-"/>
            </a:pPr>
            <a:r>
              <a:rPr lang="en-AU" dirty="0">
                <a:solidFill>
                  <a:schemeClr val="tx1"/>
                </a:solidFill>
              </a:rPr>
              <a:t>Monitor the success of the EDS plan through NAFI and on ground work</a:t>
            </a:r>
          </a:p>
          <a:p>
            <a:pPr lvl="1">
              <a:buFont typeface="Lucida Grande"/>
              <a:buChar char="-"/>
            </a:pPr>
            <a:r>
              <a:rPr lang="en-AU" dirty="0">
                <a:solidFill>
                  <a:schemeClr val="tx1"/>
                </a:solidFill>
              </a:rPr>
              <a:t>Adjust burning as necessary</a:t>
            </a:r>
          </a:p>
          <a:p>
            <a:pPr lvl="1">
              <a:buFont typeface="Lucida Grande"/>
              <a:buChar char="-"/>
            </a:pPr>
            <a:r>
              <a:rPr lang="en-AU" dirty="0">
                <a:solidFill>
                  <a:schemeClr val="tx1"/>
                </a:solidFill>
              </a:rPr>
              <a:t>Monitor the success of the EDS plan through NAFI and on ground work</a:t>
            </a:r>
          </a:p>
          <a:p>
            <a:pPr lvl="1">
              <a:buFont typeface="Lucida Grande"/>
              <a:buChar char="-"/>
            </a:pPr>
            <a:r>
              <a:rPr lang="en-AU" dirty="0">
                <a:solidFill>
                  <a:schemeClr val="tx1"/>
                </a:solidFill>
              </a:rPr>
              <a:t>Adjust burning as necessary</a:t>
            </a:r>
          </a:p>
          <a:p>
            <a:pPr lvl="1">
              <a:buFont typeface="Lucida Grande"/>
              <a:buChar char="-"/>
            </a:pPr>
            <a:r>
              <a:rPr lang="en-AU" dirty="0">
                <a:solidFill>
                  <a:schemeClr val="tx1"/>
                </a:solidFill>
              </a:rPr>
              <a:t>Maintain a watch to detect unplanned fires, especially during the late dry season</a:t>
            </a:r>
          </a:p>
          <a:p>
            <a:pPr lvl="1">
              <a:buFont typeface="Lucida Grande"/>
              <a:buChar char="-"/>
            </a:pPr>
            <a:r>
              <a:rPr lang="en-AU" dirty="0">
                <a:solidFill>
                  <a:schemeClr val="tx1"/>
                </a:solidFill>
              </a:rPr>
              <a:t>Respond to unplanned fires, where needed, to contain  them or put them out</a:t>
            </a:r>
          </a:p>
          <a:p>
            <a:pPr lvl="1">
              <a:buFont typeface="Lucida Grande"/>
              <a:buChar char="-"/>
            </a:pPr>
            <a:r>
              <a:rPr lang="en-AU" dirty="0">
                <a:solidFill>
                  <a:schemeClr val="tx1"/>
                </a:solidFill>
              </a:rPr>
              <a:t>Record all activity to go into annual reports</a:t>
            </a:r>
          </a:p>
          <a:p>
            <a:pPr lvl="1">
              <a:buFont typeface="Lucida Grande"/>
              <a:buChar char="-"/>
            </a:pPr>
            <a:r>
              <a:rPr lang="en-AU" dirty="0">
                <a:solidFill>
                  <a:schemeClr val="tx1"/>
                </a:solidFill>
              </a:rPr>
              <a:t>Keep all interests informed of activities</a:t>
            </a:r>
          </a:p>
          <a:p>
            <a:pPr lvl="1">
              <a:buFont typeface="Lucida Grande"/>
              <a:buChar char="-"/>
            </a:pPr>
            <a:r>
              <a:rPr lang="en-AU" dirty="0">
                <a:solidFill>
                  <a:schemeClr val="tx1"/>
                </a:solidFill>
              </a:rPr>
              <a:t>Assemble records of activity, fire maps and estimates of abatement into reports for all participants and other interests, and to the regulator.</a:t>
            </a:r>
          </a:p>
          <a:p>
            <a:pPr marL="457200" lvl="1" indent="0">
              <a:buNone/>
            </a:pPr>
            <a:endParaRPr lang="en-AU" dirty="0">
              <a:solidFill>
                <a:schemeClr val="tx1"/>
              </a:solidFill>
            </a:endParaRPr>
          </a:p>
          <a:p>
            <a:pPr>
              <a:buFont typeface="Arial"/>
              <a:buChar char="•"/>
            </a:pPr>
            <a:r>
              <a:rPr lang="en-AU" dirty="0"/>
              <a:t>The annual task of fire mapping is usually done at the end of the year during project accounting. </a:t>
            </a:r>
          </a:p>
          <a:p>
            <a:pPr>
              <a:buFont typeface="Arial"/>
              <a:buChar char="•"/>
            </a:pPr>
            <a:r>
              <a:rPr lang="en-AU" dirty="0"/>
              <a:t>Activity accounting is complex and often done by an external service provider.</a:t>
            </a:r>
          </a:p>
        </p:txBody>
      </p:sp>
      <p:sp>
        <p:nvSpPr>
          <p:cNvPr id="5" name="Rectangle 4"/>
          <p:cNvSpPr/>
          <p:nvPr/>
        </p:nvSpPr>
        <p:spPr>
          <a:xfrm>
            <a:off x="250705" y="247282"/>
            <a:ext cx="2562833" cy="1384995"/>
          </a:xfrm>
          <a:prstGeom prst="rect">
            <a:avLst/>
          </a:prstGeom>
          <a:ln>
            <a:solidFill>
              <a:schemeClr val="tx1"/>
            </a:solidFill>
          </a:ln>
        </p:spPr>
        <p:txBody>
          <a:bodyPr wrap="square">
            <a:spAutoFit/>
          </a:bodyPr>
          <a:lstStyle/>
          <a:p>
            <a:r>
              <a:rPr lang="en-US" sz="1400" b="1" dirty="0">
                <a:solidFill>
                  <a:srgbClr val="660066"/>
                </a:solidFill>
              </a:rPr>
              <a:t>Step 4: Run your project </a:t>
            </a:r>
          </a:p>
          <a:p>
            <a:pPr marL="742950" lvl="1" indent="-285750">
              <a:buFont typeface="Lucida Grande"/>
              <a:buChar char="-"/>
            </a:pPr>
            <a:r>
              <a:rPr lang="en-US" sz="1400" b="1" dirty="0">
                <a:solidFill>
                  <a:srgbClr val="660066"/>
                </a:solidFill>
              </a:rPr>
              <a:t>Operational plans</a:t>
            </a:r>
          </a:p>
          <a:p>
            <a:pPr marL="742950" lvl="1" indent="-285750">
              <a:buFont typeface="Wingdings" charset="2"/>
              <a:buChar char="Ø"/>
            </a:pPr>
            <a:r>
              <a:rPr lang="en-US" sz="1400" b="1" dirty="0">
                <a:solidFill>
                  <a:srgbClr val="660066"/>
                </a:solidFill>
              </a:rPr>
              <a:t>Monitor + Evaluate</a:t>
            </a:r>
          </a:p>
          <a:p>
            <a:pPr marL="742950" lvl="1" indent="-285750">
              <a:buFont typeface="Lucida Grande"/>
              <a:buChar char="-"/>
            </a:pPr>
            <a:r>
              <a:rPr lang="en-US" sz="1400" b="1" dirty="0">
                <a:solidFill>
                  <a:srgbClr val="660066"/>
                </a:solidFill>
              </a:rPr>
              <a:t>Keep Records</a:t>
            </a:r>
          </a:p>
          <a:p>
            <a:pPr marL="742950" lvl="1" indent="-285750">
              <a:buFont typeface="Lucida Grande"/>
              <a:buChar char="-"/>
            </a:pPr>
            <a:r>
              <a:rPr lang="en-US" sz="1400" b="1" dirty="0">
                <a:solidFill>
                  <a:srgbClr val="660066"/>
                </a:solidFill>
              </a:rPr>
              <a:t>Make Project Reports </a:t>
            </a:r>
          </a:p>
          <a:p>
            <a:pPr marL="742950" lvl="1" indent="-285750">
              <a:buFont typeface="Lucida Grande"/>
              <a:buChar char="-"/>
            </a:pPr>
            <a:r>
              <a:rPr lang="en-US" sz="1400" b="1" dirty="0">
                <a:solidFill>
                  <a:srgbClr val="660066"/>
                </a:solidFill>
              </a:rPr>
              <a:t>Claim your ACCUs</a:t>
            </a:r>
          </a:p>
        </p:txBody>
      </p:sp>
      <p:sp>
        <p:nvSpPr>
          <p:cNvPr id="6" name="TextBox 5"/>
          <p:cNvSpPr txBox="1"/>
          <p:nvPr/>
        </p:nvSpPr>
        <p:spPr>
          <a:xfrm>
            <a:off x="530366" y="700913"/>
            <a:ext cx="2283172" cy="221628"/>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5609166" y="237257"/>
            <a:ext cx="2356556" cy="1588721"/>
          </a:xfrm>
          <a:prstGeom prst="rect">
            <a:avLst/>
          </a:prstGeom>
        </p:spPr>
      </p:pic>
    </p:spTree>
    <p:extLst>
      <p:ext uri="{BB962C8B-B14F-4D97-AF65-F5344CB8AC3E}">
        <p14:creationId xmlns:p14="http://schemas.microsoft.com/office/powerpoint/2010/main" val="2893700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Autofit/>
          </a:bodyPr>
          <a:lstStyle/>
          <a:p>
            <a:r>
              <a:rPr lang="en-AU" sz="1800" dirty="0">
                <a:solidFill>
                  <a:srgbClr val="000000"/>
                </a:solidFill>
              </a:rPr>
              <a:t>You must keep the following records to create ‘project reports’ </a:t>
            </a:r>
          </a:p>
          <a:p>
            <a:pPr lvl="1"/>
            <a:r>
              <a:rPr lang="en-AU" sz="1400" dirty="0">
                <a:solidFill>
                  <a:srgbClr val="000000"/>
                </a:solidFill>
              </a:rPr>
              <a:t>They will be audited (checked by the Clean Energy Regulator) who will then create a ‘audit report’. </a:t>
            </a:r>
          </a:p>
          <a:p>
            <a:r>
              <a:rPr lang="en-AU" sz="1800" dirty="0">
                <a:solidFill>
                  <a:srgbClr val="000000"/>
                </a:solidFill>
              </a:rPr>
              <a:t>The types of records to keep include; </a:t>
            </a:r>
          </a:p>
          <a:p>
            <a:pPr lvl="1"/>
            <a:r>
              <a:rPr lang="en-AU" sz="1400" dirty="0">
                <a:solidFill>
                  <a:srgbClr val="000000"/>
                </a:solidFill>
              </a:rPr>
              <a:t>Validated maps of vegetation </a:t>
            </a:r>
          </a:p>
          <a:p>
            <a:pPr lvl="1"/>
            <a:r>
              <a:rPr lang="en-AU" sz="1400" dirty="0">
                <a:solidFill>
                  <a:srgbClr val="000000"/>
                </a:solidFill>
              </a:rPr>
              <a:t>What you did, where you did it </a:t>
            </a:r>
          </a:p>
          <a:p>
            <a:pPr lvl="1"/>
            <a:r>
              <a:rPr lang="en-AU" sz="1400" dirty="0">
                <a:solidFill>
                  <a:srgbClr val="000000"/>
                </a:solidFill>
              </a:rPr>
              <a:t>Copies of </a:t>
            </a:r>
            <a:r>
              <a:rPr lang="en-AU" sz="1400" dirty="0" err="1">
                <a:solidFill>
                  <a:srgbClr val="000000"/>
                </a:solidFill>
              </a:rPr>
              <a:t>SavBAT</a:t>
            </a:r>
            <a:r>
              <a:rPr lang="en-AU" sz="1400" dirty="0">
                <a:solidFill>
                  <a:srgbClr val="000000"/>
                </a:solidFill>
              </a:rPr>
              <a:t> 2 reports used to estimate emissions</a:t>
            </a:r>
          </a:p>
          <a:p>
            <a:pPr lvl="1"/>
            <a:r>
              <a:rPr lang="en-AU" sz="1400" dirty="0">
                <a:solidFill>
                  <a:srgbClr val="000000"/>
                </a:solidFill>
              </a:rPr>
              <a:t>If </a:t>
            </a:r>
            <a:r>
              <a:rPr lang="en-AU" sz="1400" dirty="0" err="1">
                <a:solidFill>
                  <a:srgbClr val="000000"/>
                </a:solidFill>
              </a:rPr>
              <a:t>SavBAT</a:t>
            </a:r>
            <a:r>
              <a:rPr lang="en-AU" sz="1400" dirty="0">
                <a:solidFill>
                  <a:srgbClr val="000000"/>
                </a:solidFill>
              </a:rPr>
              <a:t> 2 is not used, copies of fire maps used in estimates and any audit reports covering those maps</a:t>
            </a:r>
          </a:p>
          <a:p>
            <a:pPr lvl="1"/>
            <a:r>
              <a:rPr lang="en-AU" sz="1400" dirty="0">
                <a:solidFill>
                  <a:srgbClr val="000000"/>
                </a:solidFill>
              </a:rPr>
              <a:t>fuel consumption reports allowing estimates of how much fuel was used in project activities.</a:t>
            </a:r>
          </a:p>
          <a:p>
            <a:pPr marL="342900" lvl="1" indent="-342900">
              <a:buFont typeface="Arial"/>
              <a:buChar char="•"/>
            </a:pPr>
            <a:r>
              <a:rPr lang="en-AU" sz="1800" dirty="0">
                <a:solidFill>
                  <a:srgbClr val="000000"/>
                </a:solidFill>
              </a:rPr>
              <a:t>These records must be kept for 7 years </a:t>
            </a:r>
          </a:p>
          <a:p>
            <a:pPr marL="342900" lvl="1" indent="-342900">
              <a:buFont typeface="Arial"/>
              <a:buChar char="•"/>
            </a:pPr>
            <a:r>
              <a:rPr lang="en-AU" sz="1800" dirty="0">
                <a:solidFill>
                  <a:srgbClr val="000000"/>
                </a:solidFill>
              </a:rPr>
              <a:t>Many of these records will also be needed for the project’s own purposes, like paying wages, so they may not add too much to administrative workloads. But they must be kept in a readily accessible form for audit.</a:t>
            </a:r>
          </a:p>
          <a:p>
            <a:r>
              <a:rPr lang="en-AU" sz="1800" dirty="0">
                <a:solidFill>
                  <a:srgbClr val="000000"/>
                </a:solidFill>
              </a:rPr>
              <a:t>What if things change?</a:t>
            </a:r>
          </a:p>
          <a:p>
            <a:pPr lvl="1"/>
            <a:r>
              <a:rPr lang="en-AU" sz="1400" dirty="0">
                <a:solidFill>
                  <a:srgbClr val="000000"/>
                </a:solidFill>
              </a:rPr>
              <a:t>Notify the Clean Energy Regulator in writing </a:t>
            </a:r>
          </a:p>
          <a:p>
            <a:pPr lvl="2"/>
            <a:r>
              <a:rPr lang="en-AU" sz="1400" dirty="0">
                <a:solidFill>
                  <a:srgbClr val="000000"/>
                </a:solidFill>
              </a:rPr>
              <a:t>Change in the area on which the project is done</a:t>
            </a:r>
          </a:p>
          <a:p>
            <a:pPr lvl="2"/>
            <a:r>
              <a:rPr lang="en-AU" sz="1400" dirty="0">
                <a:solidFill>
                  <a:srgbClr val="000000"/>
                </a:solidFill>
              </a:rPr>
              <a:t>Change in names of proponents</a:t>
            </a:r>
          </a:p>
          <a:p>
            <a:pPr lvl="2"/>
            <a:r>
              <a:rPr lang="en-AU" sz="1400" dirty="0">
                <a:solidFill>
                  <a:srgbClr val="000000"/>
                </a:solidFill>
              </a:rPr>
              <a:t>Or a decision to stop the project </a:t>
            </a:r>
          </a:p>
          <a:p>
            <a:pPr lvl="1"/>
            <a:r>
              <a:rPr lang="en-AU" sz="1400" dirty="0">
                <a:solidFill>
                  <a:srgbClr val="000000"/>
                </a:solidFill>
              </a:rPr>
              <a:t>Failure to do so could result in a penalty</a:t>
            </a:r>
          </a:p>
        </p:txBody>
      </p:sp>
      <p:sp>
        <p:nvSpPr>
          <p:cNvPr id="5" name="Rectangle 4"/>
          <p:cNvSpPr/>
          <p:nvPr/>
        </p:nvSpPr>
        <p:spPr>
          <a:xfrm>
            <a:off x="250705" y="247282"/>
            <a:ext cx="2594988" cy="1384995"/>
          </a:xfrm>
          <a:prstGeom prst="rect">
            <a:avLst/>
          </a:prstGeom>
          <a:ln>
            <a:solidFill>
              <a:schemeClr val="tx1"/>
            </a:solidFill>
          </a:ln>
        </p:spPr>
        <p:txBody>
          <a:bodyPr wrap="square">
            <a:spAutoFit/>
          </a:bodyPr>
          <a:lstStyle/>
          <a:p>
            <a:r>
              <a:rPr lang="en-US" sz="1400" b="1" dirty="0">
                <a:solidFill>
                  <a:srgbClr val="660066"/>
                </a:solidFill>
              </a:rPr>
              <a:t>Step 4: Run your project </a:t>
            </a:r>
          </a:p>
          <a:p>
            <a:pPr marL="742950" lvl="1" indent="-285750">
              <a:buFont typeface="Lucida Grande"/>
              <a:buChar char="-"/>
            </a:pPr>
            <a:r>
              <a:rPr lang="en-US" sz="1400" b="1" dirty="0">
                <a:solidFill>
                  <a:srgbClr val="660066"/>
                </a:solidFill>
              </a:rPr>
              <a:t>Operational plans</a:t>
            </a:r>
          </a:p>
          <a:p>
            <a:pPr marL="742950" lvl="1" indent="-285750">
              <a:buFont typeface="Lucida Grande"/>
              <a:buChar char="-"/>
            </a:pPr>
            <a:r>
              <a:rPr lang="en-US" sz="1400" b="1" dirty="0">
                <a:solidFill>
                  <a:srgbClr val="660066"/>
                </a:solidFill>
              </a:rPr>
              <a:t>Monitor + Evaluate</a:t>
            </a:r>
          </a:p>
          <a:p>
            <a:pPr marL="742950" lvl="1" indent="-285750">
              <a:buFont typeface="Wingdings" charset="2"/>
              <a:buChar char="Ø"/>
            </a:pPr>
            <a:r>
              <a:rPr lang="en-US" sz="1400" b="1" dirty="0">
                <a:solidFill>
                  <a:srgbClr val="660066"/>
                </a:solidFill>
              </a:rPr>
              <a:t>Keep Records</a:t>
            </a:r>
          </a:p>
          <a:p>
            <a:pPr marL="742950" lvl="1" indent="-285750">
              <a:buFont typeface="Lucida Grande"/>
              <a:buChar char="-"/>
            </a:pPr>
            <a:r>
              <a:rPr lang="en-US" sz="1400" b="1" dirty="0">
                <a:solidFill>
                  <a:srgbClr val="660066"/>
                </a:solidFill>
              </a:rPr>
              <a:t>Make Project Reports </a:t>
            </a:r>
          </a:p>
          <a:p>
            <a:pPr marL="742950" lvl="1" indent="-285750">
              <a:buFont typeface="Lucida Grande"/>
              <a:buChar char="-"/>
            </a:pPr>
            <a:r>
              <a:rPr lang="en-US" sz="1400" b="1" dirty="0">
                <a:solidFill>
                  <a:srgbClr val="660066"/>
                </a:solidFill>
              </a:rPr>
              <a:t>Claim your ACCUs</a:t>
            </a:r>
          </a:p>
        </p:txBody>
      </p:sp>
      <p:sp>
        <p:nvSpPr>
          <p:cNvPr id="4" name="TextBox 3"/>
          <p:cNvSpPr txBox="1"/>
          <p:nvPr/>
        </p:nvSpPr>
        <p:spPr>
          <a:xfrm>
            <a:off x="530366" y="922541"/>
            <a:ext cx="2283172" cy="221628"/>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6" name="Picture 5" descr="NAF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30223"/>
            <a:ext cx="6096000" cy="71394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276"/>
            <a:ext cx="9144000" cy="522572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dirty="0">
                <a:solidFill>
                  <a:srgbClr val="000000"/>
                </a:solidFill>
              </a:rPr>
              <a:t>You must deliver project reports to the Clean Energy Regulator in order to;</a:t>
            </a:r>
          </a:p>
          <a:p>
            <a:pPr lvl="1"/>
            <a:r>
              <a:rPr lang="en-AU" sz="1400" dirty="0">
                <a:solidFill>
                  <a:srgbClr val="000000"/>
                </a:solidFill>
              </a:rPr>
              <a:t>prove that you carried out the activities they said they would in the project declaration;</a:t>
            </a:r>
          </a:p>
          <a:p>
            <a:pPr lvl="1"/>
            <a:r>
              <a:rPr lang="en-AU" sz="1400" dirty="0">
                <a:solidFill>
                  <a:srgbClr val="000000"/>
                </a:solidFill>
              </a:rPr>
              <a:t>show that those activities match the requirements of the methodology;</a:t>
            </a:r>
          </a:p>
          <a:p>
            <a:pPr lvl="1"/>
            <a:r>
              <a:rPr lang="en-AU" sz="1400" dirty="0">
                <a:solidFill>
                  <a:srgbClr val="000000"/>
                </a:solidFill>
              </a:rPr>
              <a:t>summarise calculations of abatement achieved in the reporting  period;</a:t>
            </a:r>
          </a:p>
          <a:p>
            <a:pPr lvl="1"/>
            <a:r>
              <a:rPr lang="en-AU" sz="1400" dirty="0">
                <a:solidFill>
                  <a:srgbClr val="000000"/>
                </a:solidFill>
              </a:rPr>
              <a:t>Claim ACCUs </a:t>
            </a:r>
          </a:p>
          <a:p>
            <a:pPr lvl="1"/>
            <a:r>
              <a:rPr lang="en-AU" sz="1400" dirty="0">
                <a:solidFill>
                  <a:srgbClr val="000000"/>
                </a:solidFill>
              </a:rPr>
              <a:t>Present all the supporting evidence to back up the claims including, in some years, independent audit reports.</a:t>
            </a:r>
          </a:p>
          <a:p>
            <a:pPr lvl="1"/>
            <a:r>
              <a:rPr lang="en-AU" sz="1400" dirty="0">
                <a:solidFill>
                  <a:srgbClr val="000000"/>
                </a:solidFill>
              </a:rPr>
              <a:t>Provide the information needed to show all interests in the project how it is going, and to think about how to improve performance:</a:t>
            </a:r>
          </a:p>
          <a:p>
            <a:r>
              <a:rPr lang="en-AU" sz="1800" dirty="0">
                <a:solidFill>
                  <a:srgbClr val="000000"/>
                </a:solidFill>
              </a:rPr>
              <a:t>Reports must be done at least every 2 years </a:t>
            </a:r>
          </a:p>
          <a:p>
            <a:pPr lvl="1"/>
            <a:r>
              <a:rPr lang="en-AU" sz="1400" dirty="0">
                <a:solidFill>
                  <a:srgbClr val="000000"/>
                </a:solidFill>
              </a:rPr>
              <a:t>But for </a:t>
            </a:r>
            <a:r>
              <a:rPr lang="en-AU" sz="1400" dirty="0" err="1">
                <a:solidFill>
                  <a:srgbClr val="000000"/>
                </a:solidFill>
              </a:rPr>
              <a:t>Savanna</a:t>
            </a:r>
            <a:r>
              <a:rPr lang="en-AU" sz="1400" dirty="0">
                <a:solidFill>
                  <a:srgbClr val="000000"/>
                </a:solidFill>
              </a:rPr>
              <a:t> Fire it must be done the shortest possible report must be done every year because the burning season occurs every year.</a:t>
            </a:r>
          </a:p>
          <a:p>
            <a:pPr>
              <a:spcBef>
                <a:spcPts val="0"/>
              </a:spcBef>
            </a:pPr>
            <a:r>
              <a:rPr lang="en-AU" sz="1800" dirty="0">
                <a:solidFill>
                  <a:srgbClr val="000000"/>
                </a:solidFill>
              </a:rPr>
              <a:t>The first project report will always have to be audited.</a:t>
            </a:r>
          </a:p>
          <a:p>
            <a:pPr lvl="1">
              <a:spcBef>
                <a:spcPts val="0"/>
              </a:spcBef>
            </a:pPr>
            <a:r>
              <a:rPr lang="en-AU" sz="1400" dirty="0">
                <a:solidFill>
                  <a:srgbClr val="000000"/>
                </a:solidFill>
              </a:rPr>
              <a:t>How many additional audits will be required will be set by the regulator. </a:t>
            </a:r>
          </a:p>
          <a:p>
            <a:pPr lvl="1">
              <a:spcBef>
                <a:spcPts val="0"/>
              </a:spcBef>
            </a:pPr>
            <a:r>
              <a:rPr lang="en-AU" sz="1400" dirty="0">
                <a:solidFill>
                  <a:srgbClr val="000000"/>
                </a:solidFill>
              </a:rPr>
              <a:t>Smaller projects will require fewer audit than big ones.</a:t>
            </a:r>
          </a:p>
          <a:p>
            <a:pPr>
              <a:spcBef>
                <a:spcPts val="0"/>
              </a:spcBef>
            </a:pPr>
            <a:r>
              <a:rPr lang="en-AU" sz="1800" dirty="0">
                <a:solidFill>
                  <a:srgbClr val="000000"/>
                </a:solidFill>
              </a:rPr>
              <a:t>Project reports must be submitted with a form</a:t>
            </a:r>
          </a:p>
          <a:p>
            <a:pPr lvl="1">
              <a:spcBef>
                <a:spcPts val="0"/>
              </a:spcBef>
            </a:pPr>
            <a:r>
              <a:rPr lang="en-AU" sz="1400" dirty="0">
                <a:solidFill>
                  <a:srgbClr val="000000"/>
                </a:solidFill>
              </a:rPr>
              <a:t>in July 2015 it was still be developed but check </a:t>
            </a:r>
            <a:r>
              <a:rPr lang="en-AU" sz="1400" dirty="0">
                <a:solidFill>
                  <a:srgbClr val="000000"/>
                </a:solidFill>
                <a:hlinkClick r:id="rId3"/>
              </a:rPr>
              <a:t>here </a:t>
            </a:r>
            <a:r>
              <a:rPr lang="en-AU" sz="1400" dirty="0">
                <a:solidFill>
                  <a:srgbClr val="000000"/>
                </a:solidFill>
              </a:rPr>
              <a:t>for updates.  </a:t>
            </a:r>
          </a:p>
          <a:p>
            <a:pPr>
              <a:spcBef>
                <a:spcPts val="0"/>
              </a:spcBef>
            </a:pPr>
            <a:r>
              <a:rPr lang="en-AU" sz="1800" dirty="0">
                <a:solidFill>
                  <a:srgbClr val="000000"/>
                </a:solidFill>
              </a:rPr>
              <a:t>Audits must be done by a registered greenhouse and energy (NGER) auditor</a:t>
            </a:r>
          </a:p>
          <a:p>
            <a:pPr lvl="1">
              <a:spcBef>
                <a:spcPts val="0"/>
              </a:spcBef>
            </a:pPr>
            <a:r>
              <a:rPr lang="en-AU" sz="1400" dirty="0">
                <a:solidFill>
                  <a:srgbClr val="000000"/>
                </a:solidFill>
              </a:rPr>
              <a:t>a list of these auditors can be found </a:t>
            </a:r>
            <a:r>
              <a:rPr lang="en-AU" sz="1400" dirty="0">
                <a:solidFill>
                  <a:srgbClr val="000000"/>
                </a:solidFill>
                <a:hlinkClick r:id="rId4"/>
              </a:rPr>
              <a:t>here</a:t>
            </a:r>
            <a:r>
              <a:rPr lang="en-AU" sz="1400" dirty="0">
                <a:solidFill>
                  <a:srgbClr val="000000"/>
                </a:solidFill>
              </a:rPr>
              <a:t>) </a:t>
            </a:r>
          </a:p>
          <a:p>
            <a:pPr>
              <a:spcBef>
                <a:spcPts val="0"/>
              </a:spcBef>
            </a:pPr>
            <a:r>
              <a:rPr lang="en-AU" sz="1800" dirty="0">
                <a:solidFill>
                  <a:srgbClr val="000000"/>
                </a:solidFill>
              </a:rPr>
              <a:t>Make sure you understand the costs and time of preparing reports and having them audited and making them available to all your partners and collaborators.</a:t>
            </a:r>
          </a:p>
          <a:p>
            <a:endParaRPr lang="en-US" sz="1200" dirty="0"/>
          </a:p>
        </p:txBody>
      </p:sp>
      <p:sp>
        <p:nvSpPr>
          <p:cNvPr id="6" name="Rectangle 5"/>
          <p:cNvSpPr/>
          <p:nvPr/>
        </p:nvSpPr>
        <p:spPr>
          <a:xfrm>
            <a:off x="250705" y="247282"/>
            <a:ext cx="2594988" cy="1384995"/>
          </a:xfrm>
          <a:prstGeom prst="rect">
            <a:avLst/>
          </a:prstGeom>
          <a:ln>
            <a:solidFill>
              <a:schemeClr val="tx1"/>
            </a:solidFill>
          </a:ln>
        </p:spPr>
        <p:txBody>
          <a:bodyPr wrap="square">
            <a:spAutoFit/>
          </a:bodyPr>
          <a:lstStyle/>
          <a:p>
            <a:r>
              <a:rPr lang="en-US" sz="1400" b="1" dirty="0">
                <a:solidFill>
                  <a:srgbClr val="660066"/>
                </a:solidFill>
              </a:rPr>
              <a:t>Step 4: Run your project </a:t>
            </a:r>
          </a:p>
          <a:p>
            <a:pPr marL="742950" lvl="1" indent="-285750">
              <a:buFont typeface="Lucida Grande"/>
              <a:buChar char="-"/>
            </a:pPr>
            <a:r>
              <a:rPr lang="en-US" sz="1400" b="1" dirty="0">
                <a:solidFill>
                  <a:srgbClr val="660066"/>
                </a:solidFill>
              </a:rPr>
              <a:t>Operational plans</a:t>
            </a:r>
          </a:p>
          <a:p>
            <a:pPr marL="742950" lvl="1" indent="-285750">
              <a:buFont typeface="Lucida Grande"/>
              <a:buChar char="-"/>
            </a:pPr>
            <a:r>
              <a:rPr lang="en-US" sz="1400" b="1" dirty="0">
                <a:solidFill>
                  <a:srgbClr val="660066"/>
                </a:solidFill>
              </a:rPr>
              <a:t>Monitor + Evaluate</a:t>
            </a:r>
          </a:p>
          <a:p>
            <a:pPr marL="742950" lvl="1" indent="-285750">
              <a:buFont typeface="Lucida Grande"/>
              <a:buChar char="-"/>
            </a:pPr>
            <a:r>
              <a:rPr lang="en-US" sz="1400" b="1" dirty="0">
                <a:solidFill>
                  <a:srgbClr val="660066"/>
                </a:solidFill>
              </a:rPr>
              <a:t>Keep Records</a:t>
            </a:r>
          </a:p>
          <a:p>
            <a:pPr marL="742950" lvl="1" indent="-285750">
              <a:buFont typeface="Wingdings" charset="2"/>
              <a:buChar char="Ø"/>
            </a:pPr>
            <a:r>
              <a:rPr lang="en-US" sz="1400" b="1" dirty="0">
                <a:solidFill>
                  <a:srgbClr val="660066"/>
                </a:solidFill>
              </a:rPr>
              <a:t>Make Project Reports </a:t>
            </a:r>
          </a:p>
          <a:p>
            <a:pPr marL="742950" lvl="1" indent="-285750">
              <a:buFont typeface="Lucida Grande"/>
              <a:buChar char="-"/>
            </a:pPr>
            <a:r>
              <a:rPr lang="en-US" sz="1400" b="1" dirty="0">
                <a:solidFill>
                  <a:srgbClr val="660066"/>
                </a:solidFill>
              </a:rPr>
              <a:t>Claim your ACCUs</a:t>
            </a:r>
          </a:p>
        </p:txBody>
      </p:sp>
      <p:sp>
        <p:nvSpPr>
          <p:cNvPr id="4" name="TextBox 3"/>
          <p:cNvSpPr txBox="1"/>
          <p:nvPr/>
        </p:nvSpPr>
        <p:spPr>
          <a:xfrm>
            <a:off x="562521" y="1144169"/>
            <a:ext cx="2283172" cy="221628"/>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sp>
        <p:nvSpPr>
          <p:cNvPr id="2" name="TextBox 1"/>
          <p:cNvSpPr txBox="1"/>
          <p:nvPr/>
        </p:nvSpPr>
        <p:spPr>
          <a:xfrm>
            <a:off x="3175000" y="539670"/>
            <a:ext cx="5461000"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spcBef>
                <a:spcPts val="0"/>
              </a:spcBef>
              <a:buFont typeface="Arial"/>
              <a:buChar char="•"/>
            </a:pPr>
            <a:r>
              <a:rPr lang="en-AU" sz="1600" dirty="0">
                <a:solidFill>
                  <a:srgbClr val="000000"/>
                </a:solidFill>
              </a:rPr>
              <a:t>A guide for Audits under the ERF is available </a:t>
            </a:r>
            <a:r>
              <a:rPr lang="en-AU" sz="1600" dirty="0">
                <a:solidFill>
                  <a:srgbClr val="000000"/>
                </a:solidFill>
                <a:hlinkClick r:id="rId5"/>
              </a:rPr>
              <a:t>here</a:t>
            </a:r>
            <a:endParaRPr lang="en-AU" sz="1600" dirty="0">
              <a:solidFill>
                <a:srgbClr val="000000"/>
              </a:solidFill>
            </a:endParaRPr>
          </a:p>
          <a:p>
            <a:pPr marL="285750" indent="-285750">
              <a:spcBef>
                <a:spcPts val="0"/>
              </a:spcBef>
              <a:buFont typeface="Arial"/>
              <a:buChar char="•"/>
            </a:pPr>
            <a:r>
              <a:rPr lang="en-AU" sz="1600" dirty="0">
                <a:solidFill>
                  <a:srgbClr val="000000"/>
                </a:solidFill>
              </a:rPr>
              <a:t>A guide to claiming and selling ACCUs is available </a:t>
            </a:r>
            <a:r>
              <a:rPr lang="en-AU" sz="1600" dirty="0">
                <a:solidFill>
                  <a:srgbClr val="000000"/>
                </a:solidFill>
                <a:hlinkClick r:id="rId6"/>
              </a:rPr>
              <a:t>here</a:t>
            </a:r>
            <a:endParaRPr lang="en-AU" sz="1600" dirty="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040" y="1854200"/>
            <a:ext cx="8229600" cy="4525963"/>
          </a:xfrm>
        </p:spPr>
        <p:txBody>
          <a:bodyPr>
            <a:normAutofit/>
          </a:bodyPr>
          <a:lstStyle/>
          <a:p>
            <a:r>
              <a:rPr lang="en-US" sz="1800" dirty="0"/>
              <a:t>Submit the ‘project report’ and ‘audit report’ to the Clean Energy Regulator, according to your schedule </a:t>
            </a:r>
          </a:p>
          <a:p>
            <a:pPr marL="0" indent="0">
              <a:buNone/>
            </a:pPr>
            <a:endParaRPr lang="en-US" sz="1800" dirty="0"/>
          </a:p>
          <a:p>
            <a:r>
              <a:rPr lang="en-US" sz="1800" dirty="0"/>
              <a:t>Submit a Claim for ACCUs form </a:t>
            </a:r>
          </a:p>
          <a:p>
            <a:pPr lvl="1"/>
            <a:r>
              <a:rPr lang="en-US" sz="1400" dirty="0"/>
              <a:t>To prove that your project genuinely reduced CO</a:t>
            </a:r>
            <a:r>
              <a:rPr lang="en-US" sz="1400" baseline="-25000" dirty="0"/>
              <a:t>2</a:t>
            </a:r>
            <a:r>
              <a:rPr lang="en-US" sz="1400" dirty="0"/>
              <a:t>e emissions</a:t>
            </a:r>
          </a:p>
          <a:p>
            <a:pPr marL="457200" lvl="1" indent="0">
              <a:buNone/>
            </a:pPr>
            <a:endParaRPr lang="en-US" sz="1400" dirty="0"/>
          </a:p>
          <a:p>
            <a:r>
              <a:rPr lang="en-US" sz="1800" dirty="0"/>
              <a:t>Provide any additional information required by the Clean Energy Regulator</a:t>
            </a:r>
          </a:p>
          <a:p>
            <a:pPr marL="0" indent="0">
              <a:buNone/>
            </a:pPr>
            <a:endParaRPr lang="en-US" sz="1800" dirty="0"/>
          </a:p>
          <a:p>
            <a:r>
              <a:rPr lang="en-US" sz="1800" dirty="0"/>
              <a:t>You will then receive your Abatement Statement </a:t>
            </a:r>
          </a:p>
          <a:p>
            <a:pPr marL="0" indent="0">
              <a:buNone/>
            </a:pPr>
            <a:endParaRPr lang="en-US" sz="1800" dirty="0"/>
          </a:p>
          <a:p>
            <a:r>
              <a:rPr lang="en-US" sz="1800" dirty="0"/>
              <a:t>ACCUs will be transferred into your ANREU Account</a:t>
            </a:r>
          </a:p>
          <a:p>
            <a:pPr lvl="1"/>
            <a:r>
              <a:rPr lang="en-US" sz="1400" dirty="0"/>
              <a:t>Just the carbon credits, not any money </a:t>
            </a:r>
          </a:p>
        </p:txBody>
      </p:sp>
      <p:sp>
        <p:nvSpPr>
          <p:cNvPr id="5" name="Rectangle 4"/>
          <p:cNvSpPr/>
          <p:nvPr/>
        </p:nvSpPr>
        <p:spPr>
          <a:xfrm>
            <a:off x="183040" y="215205"/>
            <a:ext cx="2594988" cy="1384995"/>
          </a:xfrm>
          <a:prstGeom prst="rect">
            <a:avLst/>
          </a:prstGeom>
          <a:ln>
            <a:solidFill>
              <a:schemeClr val="tx1"/>
            </a:solidFill>
          </a:ln>
        </p:spPr>
        <p:txBody>
          <a:bodyPr wrap="square">
            <a:spAutoFit/>
          </a:bodyPr>
          <a:lstStyle/>
          <a:p>
            <a:r>
              <a:rPr lang="en-US" sz="1400" b="1" dirty="0">
                <a:solidFill>
                  <a:srgbClr val="660066"/>
                </a:solidFill>
              </a:rPr>
              <a:t>Step 4: Run your project </a:t>
            </a:r>
          </a:p>
          <a:p>
            <a:pPr marL="742950" lvl="1" indent="-285750">
              <a:buFont typeface="Lucida Grande"/>
              <a:buChar char="-"/>
            </a:pPr>
            <a:r>
              <a:rPr lang="en-US" sz="1400" b="1" dirty="0">
                <a:solidFill>
                  <a:srgbClr val="660066"/>
                </a:solidFill>
              </a:rPr>
              <a:t>Operational plans</a:t>
            </a:r>
          </a:p>
          <a:p>
            <a:pPr marL="742950" lvl="1" indent="-285750">
              <a:buFont typeface="Lucida Grande"/>
              <a:buChar char="-"/>
            </a:pPr>
            <a:r>
              <a:rPr lang="en-US" sz="1400" b="1" dirty="0">
                <a:solidFill>
                  <a:srgbClr val="660066"/>
                </a:solidFill>
              </a:rPr>
              <a:t>Monitor + Evaluate</a:t>
            </a:r>
          </a:p>
          <a:p>
            <a:pPr marL="742950" lvl="1" indent="-285750">
              <a:buFont typeface="Lucida Grande"/>
              <a:buChar char="-"/>
            </a:pPr>
            <a:r>
              <a:rPr lang="en-US" sz="1400" b="1" dirty="0">
                <a:solidFill>
                  <a:srgbClr val="660066"/>
                </a:solidFill>
              </a:rPr>
              <a:t>Keep Records</a:t>
            </a:r>
          </a:p>
          <a:p>
            <a:pPr marL="742950" lvl="1" indent="-285750">
              <a:buFont typeface="Lucida Grande"/>
              <a:buChar char="-"/>
            </a:pPr>
            <a:r>
              <a:rPr lang="en-US" sz="1400" b="1" dirty="0">
                <a:solidFill>
                  <a:srgbClr val="660066"/>
                </a:solidFill>
              </a:rPr>
              <a:t>Make Project Reports </a:t>
            </a:r>
          </a:p>
          <a:p>
            <a:pPr marL="742950" lvl="1" indent="-285750">
              <a:buFont typeface="Wingdings" charset="2"/>
              <a:buChar char="Ø"/>
            </a:pPr>
            <a:r>
              <a:rPr lang="en-US" sz="1400" b="1" dirty="0">
                <a:solidFill>
                  <a:srgbClr val="660066"/>
                </a:solidFill>
              </a:rPr>
              <a:t>Claim your ACCUs</a:t>
            </a:r>
          </a:p>
        </p:txBody>
      </p:sp>
      <p:sp>
        <p:nvSpPr>
          <p:cNvPr id="4" name="TextBox 3"/>
          <p:cNvSpPr txBox="1"/>
          <p:nvPr/>
        </p:nvSpPr>
        <p:spPr>
          <a:xfrm>
            <a:off x="562521" y="1365797"/>
            <a:ext cx="2283172" cy="221628"/>
          </a:xfrm>
          <a:prstGeom prst="donut">
            <a:avLst>
              <a:gd name="adj" fmla="val 1069"/>
            </a:avLst>
          </a:prstGeom>
          <a:solidFill>
            <a:srgbClr val="C0504D"/>
          </a:solidFill>
          <a:ln>
            <a:solidFill>
              <a:schemeClr val="accent2"/>
            </a:solidFill>
          </a:ln>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6773334" y="215205"/>
            <a:ext cx="1938866" cy="1938866"/>
          </a:xfrm>
          <a:prstGeom prst="rect">
            <a:avLst/>
          </a:prstGeom>
        </p:spPr>
      </p:pic>
    </p:spTree>
    <p:extLst>
      <p:ext uri="{BB962C8B-B14F-4D97-AF65-F5344CB8AC3E}">
        <p14:creationId xmlns:p14="http://schemas.microsoft.com/office/powerpoint/2010/main" val="1418789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88704" y="271094"/>
            <a:ext cx="1811113" cy="261630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39849"/>
            <a:endParaRPr lang="en-US" sz="2500">
              <a:solidFill>
                <a:prstClr val="white"/>
              </a:solidFill>
            </a:endParaRPr>
          </a:p>
        </p:txBody>
      </p:sp>
      <p:grpSp>
        <p:nvGrpSpPr>
          <p:cNvPr id="6" name="Group 34"/>
          <p:cNvGrpSpPr/>
          <p:nvPr/>
        </p:nvGrpSpPr>
        <p:grpSpPr>
          <a:xfrm>
            <a:off x="826930" y="120660"/>
            <a:ext cx="1656691" cy="2065599"/>
            <a:chOff x="2553916" y="-350483"/>
            <a:chExt cx="1748411" cy="2084852"/>
          </a:xfrm>
          <a:effectLst>
            <a:outerShdw blurRad="50800" dist="38100" dir="10800000" algn="r" rotWithShape="0">
              <a:prstClr val="black">
                <a:alpha val="40000"/>
              </a:prstClr>
            </a:outerShdw>
          </a:effectLst>
        </p:grpSpPr>
        <p:pic>
          <p:nvPicPr>
            <p:cNvPr id="49" name="Picture 3"/>
            <p:cNvPicPr>
              <a:picLocks noChangeAspect="1"/>
            </p:cNvPicPr>
            <p:nvPr/>
          </p:nvPicPr>
          <p:blipFill>
            <a:blip r:embed="rId2"/>
            <a:stretch>
              <a:fillRect/>
            </a:stretch>
          </p:blipFill>
          <p:spPr>
            <a:xfrm>
              <a:off x="2592878" y="-350483"/>
              <a:ext cx="1237471" cy="1515576"/>
            </a:xfrm>
            <a:prstGeom prst="rect">
              <a:avLst/>
            </a:prstGeom>
          </p:spPr>
        </p:pic>
        <p:pic>
          <p:nvPicPr>
            <p:cNvPr id="50" name="Picture 5"/>
            <p:cNvPicPr>
              <a:picLocks noChangeAspect="1"/>
            </p:cNvPicPr>
            <p:nvPr/>
          </p:nvPicPr>
          <p:blipFill>
            <a:blip r:embed="rId3"/>
            <a:stretch>
              <a:fillRect/>
            </a:stretch>
          </p:blipFill>
          <p:spPr>
            <a:xfrm>
              <a:off x="3372069" y="188924"/>
              <a:ext cx="521610" cy="766284"/>
            </a:xfrm>
            <a:prstGeom prst="rect">
              <a:avLst/>
            </a:prstGeom>
          </p:spPr>
        </p:pic>
        <p:sp>
          <p:nvSpPr>
            <p:cNvPr id="51" name="Subtitle 4"/>
            <p:cNvSpPr txBox="1">
              <a:spLocks/>
            </p:cNvSpPr>
            <p:nvPr/>
          </p:nvSpPr>
          <p:spPr>
            <a:xfrm>
              <a:off x="2553916" y="1077549"/>
              <a:ext cx="1748411" cy="65682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200" dirty="0">
                  <a:solidFill>
                    <a:prstClr val="black"/>
                  </a:solidFill>
                </a:rPr>
                <a:t>Do the planning to make sure the Savanna burning project is </a:t>
              </a:r>
              <a:r>
                <a:rPr lang="en-US" sz="5200" b="1" dirty="0">
                  <a:solidFill>
                    <a:prstClr val="black"/>
                  </a:solidFill>
                </a:rPr>
                <a:t>right</a:t>
              </a:r>
              <a:r>
                <a:rPr lang="en-US" sz="5200" dirty="0">
                  <a:solidFill>
                    <a:prstClr val="black"/>
                  </a:solidFill>
                </a:rPr>
                <a:t> for you, country and community</a:t>
              </a:r>
            </a:p>
            <a:p>
              <a:pPr marL="0" indent="0" algn="ctr">
                <a:buNone/>
              </a:pPr>
              <a:endParaRPr lang="en-US" dirty="0">
                <a:solidFill>
                  <a:prstClr val="black"/>
                </a:solidFill>
              </a:endParaRPr>
            </a:p>
          </p:txBody>
        </p:sp>
      </p:grpSp>
      <p:grpSp>
        <p:nvGrpSpPr>
          <p:cNvPr id="7" name="Group 13"/>
          <p:cNvGrpSpPr/>
          <p:nvPr/>
        </p:nvGrpSpPr>
        <p:grpSpPr>
          <a:xfrm>
            <a:off x="3299319" y="271094"/>
            <a:ext cx="1704647" cy="2515509"/>
            <a:chOff x="2512123" y="38081"/>
            <a:chExt cx="1799021" cy="2924142"/>
          </a:xfrm>
        </p:grpSpPr>
        <p:sp>
          <p:nvSpPr>
            <p:cNvPr id="45" name="Rounded Rectangle 44"/>
            <p:cNvSpPr/>
            <p:nvPr/>
          </p:nvSpPr>
          <p:spPr>
            <a:xfrm>
              <a:off x="2512123" y="38081"/>
              <a:ext cx="1799021" cy="29241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39849"/>
              <a:endParaRPr lang="en-US" sz="2500">
                <a:solidFill>
                  <a:prstClr val="white"/>
                </a:solidFill>
              </a:endParaRPr>
            </a:p>
          </p:txBody>
        </p:sp>
        <p:grpSp>
          <p:nvGrpSpPr>
            <p:cNvPr id="46" name="Group 35"/>
            <p:cNvGrpSpPr/>
            <p:nvPr/>
          </p:nvGrpSpPr>
          <p:grpSpPr>
            <a:xfrm>
              <a:off x="2559958" y="113258"/>
              <a:ext cx="1729215" cy="2819475"/>
              <a:chOff x="4951184" y="-42785"/>
              <a:chExt cx="1553146" cy="2718774"/>
            </a:xfrm>
          </p:grpSpPr>
          <p:pic>
            <p:nvPicPr>
              <p:cNvPr id="47" name="Picture 7"/>
              <p:cNvPicPr>
                <a:picLocks noChangeAspect="1"/>
              </p:cNvPicPr>
              <p:nvPr/>
            </p:nvPicPr>
            <p:blipFill>
              <a:blip r:embed="rId4"/>
              <a:stretch>
                <a:fillRect/>
              </a:stretch>
            </p:blipFill>
            <p:spPr>
              <a:xfrm>
                <a:off x="5235952" y="-42785"/>
                <a:ext cx="1044119" cy="1278512"/>
              </a:xfrm>
              <a:prstGeom prst="rect">
                <a:avLst/>
              </a:prstGeom>
            </p:spPr>
          </p:pic>
          <p:sp>
            <p:nvSpPr>
              <p:cNvPr id="48" name="Subtitle 4"/>
              <p:cNvSpPr txBox="1">
                <a:spLocks/>
              </p:cNvSpPr>
              <p:nvPr/>
            </p:nvSpPr>
            <p:spPr>
              <a:xfrm>
                <a:off x="4951184" y="1236509"/>
                <a:ext cx="1553146" cy="143948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000" dirty="0">
                    <a:solidFill>
                      <a:prstClr val="black"/>
                    </a:solidFill>
                  </a:rPr>
                  <a:t>Do all the paper work to register your project with the Clean Energy Regulator</a:t>
                </a:r>
                <a:endParaRPr lang="en-US" dirty="0">
                  <a:solidFill>
                    <a:prstClr val="black"/>
                  </a:solidFill>
                </a:endParaRPr>
              </a:p>
            </p:txBody>
          </p:sp>
        </p:grpSp>
      </p:grpSp>
      <p:grpSp>
        <p:nvGrpSpPr>
          <p:cNvPr id="8" name="Group 16"/>
          <p:cNvGrpSpPr/>
          <p:nvPr/>
        </p:nvGrpSpPr>
        <p:grpSpPr>
          <a:xfrm>
            <a:off x="5771461" y="271094"/>
            <a:ext cx="1704443" cy="2616306"/>
            <a:chOff x="5789352" y="125011"/>
            <a:chExt cx="1798806" cy="2739804"/>
          </a:xfrm>
        </p:grpSpPr>
        <p:sp>
          <p:nvSpPr>
            <p:cNvPr id="41" name="Rounded Rectangle 40"/>
            <p:cNvSpPr/>
            <p:nvPr/>
          </p:nvSpPr>
          <p:spPr>
            <a:xfrm>
              <a:off x="5789352" y="125011"/>
              <a:ext cx="1750631" cy="27398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39849"/>
              <a:endParaRPr lang="en-US" sz="2500">
                <a:solidFill>
                  <a:prstClr val="white"/>
                </a:solidFill>
              </a:endParaRPr>
            </a:p>
          </p:txBody>
        </p:sp>
        <p:grpSp>
          <p:nvGrpSpPr>
            <p:cNvPr id="42" name="Group 36"/>
            <p:cNvGrpSpPr/>
            <p:nvPr/>
          </p:nvGrpSpPr>
          <p:grpSpPr>
            <a:xfrm>
              <a:off x="5914426" y="255994"/>
              <a:ext cx="1673732" cy="1745588"/>
              <a:chOff x="6810893" y="1535860"/>
              <a:chExt cx="1673732" cy="1943227"/>
            </a:xfrm>
          </p:grpSpPr>
          <p:sp>
            <p:nvSpPr>
              <p:cNvPr id="43" name="Subtitle 4"/>
              <p:cNvSpPr txBox="1">
                <a:spLocks/>
              </p:cNvSpPr>
              <p:nvPr/>
            </p:nvSpPr>
            <p:spPr>
              <a:xfrm>
                <a:off x="6810893" y="2476233"/>
                <a:ext cx="1673732" cy="10028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solidFill>
                      <a:prstClr val="black"/>
                    </a:solidFill>
                  </a:rPr>
                  <a:t>Find someone to enter into a contract with </a:t>
                </a:r>
                <a:r>
                  <a:rPr lang="en-US" sz="1500" b="1" dirty="0">
                    <a:solidFill>
                      <a:prstClr val="black"/>
                    </a:solidFill>
                  </a:rPr>
                  <a:t>buy</a:t>
                </a:r>
                <a:r>
                  <a:rPr lang="en-US" sz="1500" dirty="0">
                    <a:solidFill>
                      <a:prstClr val="black"/>
                    </a:solidFill>
                  </a:rPr>
                  <a:t> your estimated number of carbon credit’</a:t>
                </a:r>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893" y="1535860"/>
                <a:ext cx="1509309" cy="1026420"/>
              </a:xfrm>
              <a:prstGeom prst="rect">
                <a:avLst/>
              </a:prstGeom>
            </p:spPr>
          </p:pic>
        </p:grpSp>
      </p:grpSp>
      <p:grpSp>
        <p:nvGrpSpPr>
          <p:cNvPr id="9" name="Group 20"/>
          <p:cNvGrpSpPr/>
          <p:nvPr/>
        </p:nvGrpSpPr>
        <p:grpSpPr>
          <a:xfrm>
            <a:off x="5105475" y="4441620"/>
            <a:ext cx="1712880" cy="1847891"/>
            <a:chOff x="5126924" y="4322451"/>
            <a:chExt cx="1807710" cy="2148072"/>
          </a:xfrm>
        </p:grpSpPr>
        <p:sp>
          <p:nvSpPr>
            <p:cNvPr id="37" name="Rounded Rectangle 36"/>
            <p:cNvSpPr/>
            <p:nvPr/>
          </p:nvSpPr>
          <p:spPr>
            <a:xfrm>
              <a:off x="5186224" y="4322451"/>
              <a:ext cx="1605497" cy="21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39849"/>
              <a:endParaRPr lang="en-US" sz="2500">
                <a:solidFill>
                  <a:prstClr val="white"/>
                </a:solidFill>
              </a:endParaRPr>
            </a:p>
          </p:txBody>
        </p:sp>
        <p:grpSp>
          <p:nvGrpSpPr>
            <p:cNvPr id="38" name="Group 37"/>
            <p:cNvGrpSpPr/>
            <p:nvPr/>
          </p:nvGrpSpPr>
          <p:grpSpPr>
            <a:xfrm>
              <a:off x="5126924" y="4425274"/>
              <a:ext cx="1807710" cy="1226307"/>
              <a:chOff x="5000992" y="4230497"/>
              <a:chExt cx="1807710" cy="1226307"/>
            </a:xfrm>
          </p:grpSpPr>
          <p:sp>
            <p:nvSpPr>
              <p:cNvPr id="39" name="Subtitle 4"/>
              <p:cNvSpPr txBox="1">
                <a:spLocks/>
              </p:cNvSpPr>
              <p:nvPr/>
            </p:nvSpPr>
            <p:spPr>
              <a:xfrm>
                <a:off x="5000992" y="4623361"/>
                <a:ext cx="1807710" cy="8334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endParaRPr lang="en-US" sz="1700" dirty="0">
                  <a:solidFill>
                    <a:prstClr val="black"/>
                  </a:solidFill>
                </a:endParaRPr>
              </a:p>
              <a:p>
                <a:pPr marL="0" lvl="1" indent="0" algn="ctr">
                  <a:buNone/>
                </a:pPr>
                <a:r>
                  <a:rPr lang="en-US" sz="1500" dirty="0">
                    <a:solidFill>
                      <a:prstClr val="black"/>
                    </a:solidFill>
                  </a:rPr>
                  <a:t>will buy from the</a:t>
                </a:r>
                <a:r>
                  <a:rPr lang="en-US" sz="1500" b="1" dirty="0">
                    <a:solidFill>
                      <a:prstClr val="black"/>
                    </a:solidFill>
                  </a:rPr>
                  <a:t> </a:t>
                </a:r>
                <a:r>
                  <a:rPr lang="en-US" sz="1500" dirty="0">
                    <a:solidFill>
                      <a:prstClr val="black"/>
                    </a:solidFill>
                  </a:rPr>
                  <a:t>lowest bidder at auction using money form the ERF</a:t>
                </a:r>
                <a:endParaRPr lang="en-US" sz="1700" dirty="0">
                  <a:solidFill>
                    <a:prstClr val="black"/>
                  </a:solidFill>
                </a:endParaRPr>
              </a:p>
            </p:txBody>
          </p:sp>
          <p:pic>
            <p:nvPicPr>
              <p:cNvPr id="40" name="Picture 39"/>
              <p:cNvPicPr>
                <a:picLocks noChangeAspect="1"/>
              </p:cNvPicPr>
              <p:nvPr/>
            </p:nvPicPr>
            <p:blipFill rotWithShape="1">
              <a:blip r:embed="rId6"/>
              <a:srcRect r="47171"/>
              <a:stretch/>
            </p:blipFill>
            <p:spPr>
              <a:xfrm>
                <a:off x="5120037" y="4230497"/>
                <a:ext cx="1486009" cy="875009"/>
              </a:xfrm>
              <a:prstGeom prst="rect">
                <a:avLst/>
              </a:prstGeom>
            </p:spPr>
          </p:pic>
        </p:grpSp>
      </p:grpSp>
      <p:grpSp>
        <p:nvGrpSpPr>
          <p:cNvPr id="10" name="Group 17"/>
          <p:cNvGrpSpPr/>
          <p:nvPr/>
        </p:nvGrpSpPr>
        <p:grpSpPr>
          <a:xfrm>
            <a:off x="7266594" y="4286798"/>
            <a:ext cx="1656691" cy="2416841"/>
            <a:chOff x="7153251" y="4279519"/>
            <a:chExt cx="1748410" cy="2098144"/>
          </a:xfrm>
        </p:grpSpPr>
        <p:sp>
          <p:nvSpPr>
            <p:cNvPr id="33" name="Rounded Rectangle 32"/>
            <p:cNvSpPr/>
            <p:nvPr/>
          </p:nvSpPr>
          <p:spPr>
            <a:xfrm>
              <a:off x="7153251" y="4279519"/>
              <a:ext cx="1748410" cy="209814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39849"/>
              <a:endParaRPr lang="en-US" sz="2500">
                <a:solidFill>
                  <a:prstClr val="white"/>
                </a:solidFill>
              </a:endParaRPr>
            </a:p>
          </p:txBody>
        </p:sp>
        <p:grpSp>
          <p:nvGrpSpPr>
            <p:cNvPr id="34" name="Group 38"/>
            <p:cNvGrpSpPr/>
            <p:nvPr/>
          </p:nvGrpSpPr>
          <p:grpSpPr>
            <a:xfrm>
              <a:off x="7255313" y="4523327"/>
              <a:ext cx="1553145" cy="1785564"/>
              <a:chOff x="7182096" y="5039821"/>
              <a:chExt cx="1553145" cy="1785564"/>
            </a:xfrm>
          </p:grpSpPr>
          <p:sp>
            <p:nvSpPr>
              <p:cNvPr id="35" name="Subtitle 4"/>
              <p:cNvSpPr txBox="1">
                <a:spLocks/>
              </p:cNvSpPr>
              <p:nvPr/>
            </p:nvSpPr>
            <p:spPr>
              <a:xfrm>
                <a:off x="7182096" y="5991942"/>
                <a:ext cx="1553145" cy="833443"/>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1700" dirty="0">
                    <a:solidFill>
                      <a:prstClr val="black"/>
                    </a:solidFill>
                  </a:rPr>
                  <a:t>Sell to</a:t>
                </a:r>
              </a:p>
              <a:p>
                <a:pPr marL="0" lvl="1" indent="0" algn="ctr">
                  <a:buNone/>
                </a:pPr>
                <a:r>
                  <a:rPr lang="en-US" sz="1700" dirty="0">
                    <a:solidFill>
                      <a:prstClr val="black"/>
                    </a:solidFill>
                  </a:rPr>
                  <a:t> </a:t>
                </a:r>
                <a:r>
                  <a:rPr lang="en-US" sz="1700" b="1" dirty="0">
                    <a:solidFill>
                      <a:prstClr val="black"/>
                    </a:solidFill>
                  </a:rPr>
                  <a:t>private</a:t>
                </a:r>
                <a:r>
                  <a:rPr lang="en-US" sz="1700" dirty="0">
                    <a:solidFill>
                      <a:prstClr val="black"/>
                    </a:solidFill>
                  </a:rPr>
                  <a:t> organisations</a:t>
                </a:r>
              </a:p>
              <a:p>
                <a:pPr marL="0" lvl="1" indent="0" algn="ctr">
                  <a:buNone/>
                </a:pPr>
                <a:endParaRPr lang="en-US" dirty="0">
                  <a:solidFill>
                    <a:prstClr val="black"/>
                  </a:solidFill>
                </a:endParaRPr>
              </a:p>
            </p:txBody>
          </p:sp>
          <p:pic>
            <p:nvPicPr>
              <p:cNvPr id="36" name="Picture 35"/>
              <p:cNvPicPr>
                <a:picLocks noChangeAspect="1"/>
              </p:cNvPicPr>
              <p:nvPr/>
            </p:nvPicPr>
            <p:blipFill rotWithShape="1">
              <a:blip r:embed="rId7"/>
              <a:srcRect l="45476" r="22734"/>
              <a:stretch/>
            </p:blipFill>
            <p:spPr>
              <a:xfrm>
                <a:off x="7672152" y="5039821"/>
                <a:ext cx="544453" cy="952121"/>
              </a:xfrm>
              <a:prstGeom prst="rect">
                <a:avLst/>
              </a:prstGeom>
            </p:spPr>
            <p:style>
              <a:lnRef idx="0">
                <a:schemeClr val="accent3"/>
              </a:lnRef>
              <a:fillRef idx="3">
                <a:schemeClr val="accent3"/>
              </a:fillRef>
              <a:effectRef idx="3">
                <a:schemeClr val="accent3"/>
              </a:effectRef>
              <a:fontRef idx="minor">
                <a:schemeClr val="lt1"/>
              </a:fontRef>
            </p:style>
          </p:pic>
        </p:grpSp>
      </p:grpSp>
      <p:grpSp>
        <p:nvGrpSpPr>
          <p:cNvPr id="11" name="Group 30"/>
          <p:cNvGrpSpPr/>
          <p:nvPr/>
        </p:nvGrpSpPr>
        <p:grpSpPr>
          <a:xfrm>
            <a:off x="2923155" y="4439070"/>
            <a:ext cx="1656691" cy="1804940"/>
            <a:chOff x="2720527" y="4322452"/>
            <a:chExt cx="1748410" cy="2098144"/>
          </a:xfrm>
        </p:grpSpPr>
        <p:sp>
          <p:nvSpPr>
            <p:cNvPr id="28" name="Rounded Rectangle 27"/>
            <p:cNvSpPr/>
            <p:nvPr/>
          </p:nvSpPr>
          <p:spPr>
            <a:xfrm>
              <a:off x="2720527" y="4322452"/>
              <a:ext cx="1748410" cy="209814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39849"/>
              <a:endParaRPr lang="en-US" sz="2500">
                <a:solidFill>
                  <a:prstClr val="white"/>
                </a:solidFill>
              </a:endParaRPr>
            </a:p>
          </p:txBody>
        </p:sp>
        <p:grpSp>
          <p:nvGrpSpPr>
            <p:cNvPr id="29" name="Group 39"/>
            <p:cNvGrpSpPr/>
            <p:nvPr/>
          </p:nvGrpSpPr>
          <p:grpSpPr>
            <a:xfrm>
              <a:off x="2722423" y="4375343"/>
              <a:ext cx="1705829" cy="1868246"/>
              <a:chOff x="2783722" y="4714323"/>
              <a:chExt cx="1995944" cy="2079424"/>
            </a:xfrm>
          </p:grpSpPr>
          <p:sp>
            <p:nvSpPr>
              <p:cNvPr id="30" name="Subtitle 4"/>
              <p:cNvSpPr txBox="1">
                <a:spLocks/>
              </p:cNvSpPr>
              <p:nvPr/>
            </p:nvSpPr>
            <p:spPr>
              <a:xfrm>
                <a:off x="2783722" y="5665465"/>
                <a:ext cx="1995944" cy="112828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endParaRPr lang="en-US" sz="2700" dirty="0">
                  <a:solidFill>
                    <a:prstClr val="black"/>
                  </a:solidFill>
                </a:endParaRPr>
              </a:p>
              <a:p>
                <a:pPr marL="0" lvl="1" indent="0" algn="ctr">
                  <a:buNone/>
                </a:pPr>
                <a:r>
                  <a:rPr lang="en-US" sz="5600" dirty="0">
                    <a:solidFill>
                      <a:prstClr val="black"/>
                    </a:solidFill>
                  </a:rPr>
                  <a:t>Run your project + report your emission reductions once a year </a:t>
                </a:r>
              </a:p>
              <a:p>
                <a:pPr marL="0" lvl="1" indent="0" algn="ctr">
                  <a:buNone/>
                </a:pPr>
                <a:endParaRPr lang="en-US" dirty="0">
                  <a:solidFill>
                    <a:prstClr val="black"/>
                  </a:solidFill>
                </a:endParaRPr>
              </a:p>
            </p:txBody>
          </p:sp>
          <p:pic>
            <p:nvPicPr>
              <p:cNvPr id="31" name="Picture 26"/>
              <p:cNvPicPr>
                <a:picLocks noChangeAspect="1"/>
              </p:cNvPicPr>
              <p:nvPr/>
            </p:nvPicPr>
            <p:blipFill>
              <a:blip r:embed="rId8"/>
              <a:stretch>
                <a:fillRect/>
              </a:stretch>
            </p:blipFill>
            <p:spPr>
              <a:xfrm>
                <a:off x="3028584" y="4802650"/>
                <a:ext cx="1059825" cy="1059825"/>
              </a:xfrm>
              <a:prstGeom prst="rect">
                <a:avLst/>
              </a:prstGeom>
            </p:spPr>
          </p:pic>
          <p:pic>
            <p:nvPicPr>
              <p:cNvPr id="32" name="Picture 31"/>
              <p:cNvPicPr>
                <a:picLocks noChangeAspect="1"/>
              </p:cNvPicPr>
              <p:nvPr/>
            </p:nvPicPr>
            <p:blipFill>
              <a:blip r:embed="rId2"/>
              <a:stretch>
                <a:fillRect/>
              </a:stretch>
            </p:blipFill>
            <p:spPr>
              <a:xfrm>
                <a:off x="3667256" y="4714323"/>
                <a:ext cx="1004987" cy="1230846"/>
              </a:xfrm>
              <a:prstGeom prst="rect">
                <a:avLst/>
              </a:prstGeom>
            </p:spPr>
          </p:pic>
        </p:grpSp>
      </p:grpSp>
      <p:grpSp>
        <p:nvGrpSpPr>
          <p:cNvPr id="12" name="Group 31"/>
          <p:cNvGrpSpPr/>
          <p:nvPr/>
        </p:nvGrpSpPr>
        <p:grpSpPr>
          <a:xfrm>
            <a:off x="675621" y="4484572"/>
            <a:ext cx="1669772" cy="1804941"/>
            <a:chOff x="362371" y="4322452"/>
            <a:chExt cx="1762216" cy="2098145"/>
          </a:xfrm>
        </p:grpSpPr>
        <p:sp>
          <p:nvSpPr>
            <p:cNvPr id="24" name="Rounded Rectangle 23"/>
            <p:cNvSpPr/>
            <p:nvPr/>
          </p:nvSpPr>
          <p:spPr>
            <a:xfrm>
              <a:off x="362371" y="4322452"/>
              <a:ext cx="1748410" cy="209814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39849"/>
              <a:endParaRPr lang="en-US" sz="2500">
                <a:solidFill>
                  <a:prstClr val="white"/>
                </a:solidFill>
              </a:endParaRPr>
            </a:p>
          </p:txBody>
        </p:sp>
        <p:grpSp>
          <p:nvGrpSpPr>
            <p:cNvPr id="25" name="Group 59"/>
            <p:cNvGrpSpPr/>
            <p:nvPr/>
          </p:nvGrpSpPr>
          <p:grpSpPr>
            <a:xfrm>
              <a:off x="376178" y="4375346"/>
              <a:ext cx="1748409" cy="2045251"/>
              <a:chOff x="739161" y="3100836"/>
              <a:chExt cx="1748409" cy="2045251"/>
            </a:xfrm>
          </p:grpSpPr>
          <p:sp>
            <p:nvSpPr>
              <p:cNvPr id="26" name="Subtitle 4"/>
              <p:cNvSpPr txBox="1">
                <a:spLocks/>
              </p:cNvSpPr>
              <p:nvPr/>
            </p:nvSpPr>
            <p:spPr>
              <a:xfrm>
                <a:off x="739161" y="3991303"/>
                <a:ext cx="1748409" cy="1154784"/>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45" b="1" dirty="0">
                    <a:solidFill>
                      <a:prstClr val="black"/>
                    </a:solidFill>
                  </a:rPr>
                  <a:t>Sell</a:t>
                </a:r>
                <a:r>
                  <a:rPr lang="en-US" sz="2545" dirty="0">
                    <a:solidFill>
                      <a:prstClr val="black"/>
                    </a:solidFill>
                  </a:rPr>
                  <a:t> your ‘carbon credits’ to your buyer at the </a:t>
                </a:r>
                <a:r>
                  <a:rPr lang="en-US" sz="2545" b="1" dirty="0">
                    <a:solidFill>
                      <a:prstClr val="black"/>
                    </a:solidFill>
                  </a:rPr>
                  <a:t>agreed price </a:t>
                </a:r>
                <a:r>
                  <a:rPr lang="en-US" sz="2545" dirty="0">
                    <a:solidFill>
                      <a:prstClr val="black"/>
                    </a:solidFill>
                  </a:rPr>
                  <a:t>+ make up any differences</a:t>
                </a:r>
              </a:p>
              <a:p>
                <a:pPr marL="0" lvl="1" indent="0" algn="ctr">
                  <a:buNone/>
                </a:pPr>
                <a:endParaRPr lang="en-US" dirty="0">
                  <a:solidFill>
                    <a:prstClr val="black"/>
                  </a:solidFill>
                </a:endParaRPr>
              </a:p>
            </p:txBody>
          </p:sp>
          <p:pic>
            <p:nvPicPr>
              <p:cNvPr id="27" name="Picture 26"/>
              <p:cNvPicPr>
                <a:picLocks noChangeAspect="1"/>
              </p:cNvPicPr>
              <p:nvPr/>
            </p:nvPicPr>
            <p:blipFill>
              <a:blip r:embed="rId9"/>
              <a:stretch>
                <a:fillRect/>
              </a:stretch>
            </p:blipFill>
            <p:spPr>
              <a:xfrm>
                <a:off x="1068605" y="3100836"/>
                <a:ext cx="1199718" cy="907438"/>
              </a:xfrm>
              <a:prstGeom prst="rect">
                <a:avLst/>
              </a:prstGeom>
            </p:spPr>
          </p:pic>
        </p:grpSp>
      </p:grpSp>
      <p:sp>
        <p:nvSpPr>
          <p:cNvPr id="13" name="Subtitle 4"/>
          <p:cNvSpPr txBox="1">
            <a:spLocks/>
          </p:cNvSpPr>
          <p:nvPr/>
        </p:nvSpPr>
        <p:spPr>
          <a:xfrm>
            <a:off x="6753553" y="3166259"/>
            <a:ext cx="2390447" cy="4855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1400" dirty="0">
                <a:solidFill>
                  <a:prstClr val="black"/>
                </a:solidFill>
              </a:rPr>
              <a:t>Secondary market </a:t>
            </a:r>
          </a:p>
        </p:txBody>
      </p:sp>
      <p:sp>
        <p:nvSpPr>
          <p:cNvPr id="14" name="Subtitle 4"/>
          <p:cNvSpPr txBox="1">
            <a:spLocks/>
          </p:cNvSpPr>
          <p:nvPr/>
        </p:nvSpPr>
        <p:spPr>
          <a:xfrm>
            <a:off x="4746564" y="3562425"/>
            <a:ext cx="1540884" cy="4155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1400" dirty="0">
                <a:solidFill>
                  <a:prstClr val="black"/>
                </a:solidFill>
              </a:rPr>
              <a:t>Primary market </a:t>
            </a:r>
          </a:p>
        </p:txBody>
      </p:sp>
      <p:sp>
        <p:nvSpPr>
          <p:cNvPr id="15" name="Subtitle 4"/>
          <p:cNvSpPr txBox="1">
            <a:spLocks/>
          </p:cNvSpPr>
          <p:nvPr/>
        </p:nvSpPr>
        <p:spPr>
          <a:xfrm>
            <a:off x="6630483" y="4702613"/>
            <a:ext cx="680017" cy="399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prstClr val="black"/>
                </a:solidFill>
              </a:rPr>
              <a:t>OR</a:t>
            </a:r>
          </a:p>
        </p:txBody>
      </p:sp>
      <p:sp>
        <p:nvSpPr>
          <p:cNvPr id="16" name="Subtitle 4"/>
          <p:cNvSpPr txBox="1">
            <a:spLocks/>
          </p:cNvSpPr>
          <p:nvPr/>
        </p:nvSpPr>
        <p:spPr>
          <a:xfrm>
            <a:off x="2005394" y="3166259"/>
            <a:ext cx="1257759" cy="73685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700" dirty="0">
                <a:solidFill>
                  <a:prstClr val="black"/>
                </a:solidFill>
              </a:rPr>
              <a:t>Sell your estimated carbon credits in advance </a:t>
            </a:r>
          </a:p>
          <a:p>
            <a:pPr marL="0" lvl="1" indent="0" algn="ctr">
              <a:buNone/>
            </a:pPr>
            <a:endParaRPr lang="en-US" dirty="0">
              <a:solidFill>
                <a:prstClr val="black"/>
              </a:solidFill>
            </a:endParaRPr>
          </a:p>
        </p:txBody>
      </p:sp>
      <p:sp>
        <p:nvSpPr>
          <p:cNvPr id="17" name="Right Arrow 16"/>
          <p:cNvSpPr/>
          <p:nvPr/>
        </p:nvSpPr>
        <p:spPr>
          <a:xfrm>
            <a:off x="2634274" y="1691608"/>
            <a:ext cx="577759" cy="482472"/>
          </a:xfrm>
          <a:prstGeom prst="rightArrow">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defTabSz="639849"/>
            <a:endParaRPr lang="en-US" sz="2500">
              <a:solidFill>
                <a:prstClr val="white"/>
              </a:solidFill>
            </a:endParaRPr>
          </a:p>
        </p:txBody>
      </p:sp>
      <p:sp>
        <p:nvSpPr>
          <p:cNvPr id="18" name="Right Arrow 17"/>
          <p:cNvSpPr/>
          <p:nvPr/>
        </p:nvSpPr>
        <p:spPr>
          <a:xfrm>
            <a:off x="5105475" y="1703787"/>
            <a:ext cx="577759" cy="482472"/>
          </a:xfrm>
          <a:prstGeom prst="rightArrow">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defTabSz="639849"/>
            <a:endParaRPr lang="en-US" sz="2500">
              <a:solidFill>
                <a:prstClr val="white"/>
              </a:solidFill>
            </a:endParaRPr>
          </a:p>
        </p:txBody>
      </p:sp>
      <p:sp>
        <p:nvSpPr>
          <p:cNvPr id="19" name="Right Arrow 18"/>
          <p:cNvSpPr/>
          <p:nvPr/>
        </p:nvSpPr>
        <p:spPr>
          <a:xfrm rot="10800000">
            <a:off x="4583905" y="5102539"/>
            <a:ext cx="577759" cy="482472"/>
          </a:xfrm>
          <a:prstGeom prst="rightArrow">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defTabSz="639849"/>
            <a:endParaRPr lang="en-US" sz="2500">
              <a:solidFill>
                <a:prstClr val="white"/>
              </a:solidFill>
            </a:endParaRPr>
          </a:p>
        </p:txBody>
      </p:sp>
      <p:sp>
        <p:nvSpPr>
          <p:cNvPr id="20" name="Right Arrow 19"/>
          <p:cNvSpPr/>
          <p:nvPr/>
        </p:nvSpPr>
        <p:spPr>
          <a:xfrm rot="10800000">
            <a:off x="2345395" y="5102539"/>
            <a:ext cx="577759" cy="482472"/>
          </a:xfrm>
          <a:prstGeom prst="rightArrow">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defTabSz="639849"/>
            <a:endParaRPr lang="en-US" sz="2500">
              <a:solidFill>
                <a:prstClr val="white"/>
              </a:solidFill>
            </a:endParaRPr>
          </a:p>
        </p:txBody>
      </p:sp>
      <p:cxnSp>
        <p:nvCxnSpPr>
          <p:cNvPr id="21" name="Straight Arrow Connector 20"/>
          <p:cNvCxnSpPr>
            <a:stCxn id="41" idx="2"/>
            <a:endCxn id="37" idx="0"/>
          </p:cNvCxnSpPr>
          <p:nvPr/>
        </p:nvCxnSpPr>
        <p:spPr>
          <a:xfrm flipH="1">
            <a:off x="5922302" y="2887400"/>
            <a:ext cx="678557" cy="1554220"/>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41" idx="2"/>
            <a:endCxn id="33" idx="0"/>
          </p:cNvCxnSpPr>
          <p:nvPr/>
        </p:nvCxnSpPr>
        <p:spPr>
          <a:xfrm>
            <a:off x="6600859" y="2887400"/>
            <a:ext cx="1494081" cy="1399398"/>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41" idx="2"/>
          </p:cNvCxnSpPr>
          <p:nvPr/>
        </p:nvCxnSpPr>
        <p:spPr>
          <a:xfrm flipH="1">
            <a:off x="1803161" y="2887400"/>
            <a:ext cx="4797698" cy="1050882"/>
          </a:xfrm>
          <a:prstGeom prst="straightConnector1">
            <a:avLst/>
          </a:prstGeom>
          <a:ln w="76200" cmpd="sng">
            <a:prstDash val="lgDash"/>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913467"/>
          </a:xfrm>
        </p:spPr>
        <p:txBody>
          <a:bodyPr>
            <a:normAutofit/>
          </a:bodyPr>
          <a:lstStyle/>
          <a:p>
            <a:r>
              <a:rPr lang="en-GB" sz="1800" baseline="30000" dirty="0"/>
              <a:t>The colour spots on the map show that there are over 33 carbon farming projects in north Australia. </a:t>
            </a:r>
          </a:p>
          <a:p>
            <a:r>
              <a:rPr lang="en-GB" sz="1800" baseline="30000" dirty="0"/>
              <a:t>In these areas Indigenous land owners  are using traditional-style fire management techniques to manage their land, create jobs, connect with community and make money </a:t>
            </a:r>
          </a:p>
        </p:txBody>
      </p:sp>
      <p:pic>
        <p:nvPicPr>
          <p:cNvPr id="4" name="Picture 3"/>
          <p:cNvPicPr>
            <a:picLocks noChangeAspect="1"/>
          </p:cNvPicPr>
          <p:nvPr/>
        </p:nvPicPr>
        <p:blipFill>
          <a:blip r:embed="rId2"/>
          <a:stretch>
            <a:fillRect/>
          </a:stretch>
        </p:blipFill>
        <p:spPr>
          <a:xfrm>
            <a:off x="556570" y="2480057"/>
            <a:ext cx="7835911" cy="4095721"/>
          </a:xfrm>
          <a:prstGeom prst="rect">
            <a:avLst/>
          </a:prstGeom>
        </p:spPr>
      </p:pic>
      <p:sp>
        <p:nvSpPr>
          <p:cNvPr id="5" name="Title 4"/>
          <p:cNvSpPr>
            <a:spLocks noGrp="1"/>
          </p:cNvSpPr>
          <p:nvPr>
            <p:ph type="title"/>
          </p:nvPr>
        </p:nvSpPr>
        <p:spPr/>
        <p:txBody>
          <a:bodyPr/>
          <a:lstStyle/>
          <a:p>
            <a:endParaRPr lang="en-US"/>
          </a:p>
        </p:txBody>
      </p:sp>
      <p:grpSp>
        <p:nvGrpSpPr>
          <p:cNvPr id="6" name="Group 5"/>
          <p:cNvGrpSpPr/>
          <p:nvPr/>
        </p:nvGrpSpPr>
        <p:grpSpPr>
          <a:xfrm>
            <a:off x="-19589" y="0"/>
            <a:ext cx="9163589" cy="1392979"/>
            <a:chOff x="-29382" y="1600200"/>
            <a:chExt cx="9163589" cy="1392979"/>
          </a:xfrm>
        </p:grpSpPr>
        <p:grpSp>
          <p:nvGrpSpPr>
            <p:cNvPr id="7" name="Group 6"/>
            <p:cNvGrpSpPr/>
            <p:nvPr/>
          </p:nvGrpSpPr>
          <p:grpSpPr>
            <a:xfrm>
              <a:off x="-29382" y="2564296"/>
              <a:ext cx="9144000" cy="428883"/>
              <a:chOff x="1" y="4174418"/>
              <a:chExt cx="9144000" cy="428883"/>
            </a:xfrm>
          </p:grpSpPr>
          <p:pic>
            <p:nvPicPr>
              <p:cNvPr id="9" name="Picture 8"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10" name="Picture 9"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11" name="Picture 10"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12" name="Picture 11"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13" name="Picture 12"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14" name="Picture 13" descr="Pattern_03.tif"/>
              <p:cNvPicPr>
                <a:picLocks noChangeAspect="1"/>
              </p:cNvPicPr>
              <p:nvPr/>
            </p:nvPicPr>
            <p:blipFill rotWithShape="1">
              <a:blip r:embed="rId3">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8"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Real world examples</a:t>
              </a:r>
            </a:p>
          </p:txBody>
        </p:sp>
      </p:grpSp>
    </p:spTree>
    <p:extLst>
      <p:ext uri="{BB962C8B-B14F-4D97-AF65-F5344CB8AC3E}">
        <p14:creationId xmlns:p14="http://schemas.microsoft.com/office/powerpoint/2010/main" val="908082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idx="1"/>
          </p:nvPr>
        </p:nvSpPr>
        <p:spPr>
          <a:xfrm>
            <a:off x="232118" y="1662323"/>
            <a:ext cx="3079820" cy="4902877"/>
          </a:xfrm>
          <a:prstGeom prst="rect">
            <a:avLst/>
          </a:prstGeom>
          <a:ln>
            <a:solidFill>
              <a:schemeClr val="tx1"/>
            </a:solidFill>
          </a:ln>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Step 1: Plan your project</a:t>
            </a:r>
          </a:p>
          <a:p>
            <a:pPr lvl="1"/>
            <a:r>
              <a:rPr lang="en-US" dirty="0"/>
              <a:t>Methodology assessment</a:t>
            </a:r>
          </a:p>
          <a:p>
            <a:pPr lvl="1"/>
            <a:r>
              <a:rPr lang="en-US" dirty="0"/>
              <a:t>Eligibility assessment </a:t>
            </a:r>
          </a:p>
          <a:p>
            <a:pPr lvl="1"/>
            <a:r>
              <a:rPr lang="en-US" dirty="0"/>
              <a:t>Legal assessment </a:t>
            </a:r>
          </a:p>
          <a:p>
            <a:pPr lvl="1"/>
            <a:r>
              <a:rPr lang="en-US" dirty="0"/>
              <a:t>Financial assessment </a:t>
            </a:r>
          </a:p>
          <a:p>
            <a:pPr lvl="1"/>
            <a:r>
              <a:rPr lang="en-US" dirty="0"/>
              <a:t>Social assessment </a:t>
            </a:r>
          </a:p>
          <a:p>
            <a:r>
              <a:rPr lang="en-US" dirty="0"/>
              <a:t>Step 2: Register</a:t>
            </a:r>
          </a:p>
          <a:p>
            <a:pPr lvl="1"/>
            <a:r>
              <a:rPr lang="en-US" dirty="0"/>
              <a:t>Pick a project applicant</a:t>
            </a:r>
          </a:p>
          <a:p>
            <a:pPr lvl="1"/>
            <a:r>
              <a:rPr lang="en-US" dirty="0"/>
              <a:t>Complete forms</a:t>
            </a:r>
          </a:p>
          <a:p>
            <a:pPr lvl="1"/>
            <a:r>
              <a:rPr lang="en-US" dirty="0"/>
              <a:t>Submit forms </a:t>
            </a:r>
          </a:p>
          <a:p>
            <a:r>
              <a:rPr lang="en-US" dirty="0"/>
              <a:t>Step 3: Find a buyer</a:t>
            </a:r>
          </a:p>
          <a:p>
            <a:pPr lvl="1"/>
            <a:r>
              <a:rPr lang="en-US" dirty="0"/>
              <a:t>Option A: The Government </a:t>
            </a:r>
          </a:p>
          <a:p>
            <a:pPr lvl="1"/>
            <a:r>
              <a:rPr lang="en-US" dirty="0"/>
              <a:t>Option B: Private Organisations </a:t>
            </a:r>
          </a:p>
          <a:p>
            <a:r>
              <a:rPr lang="en-US" dirty="0"/>
              <a:t>Step 4: Run your project </a:t>
            </a:r>
          </a:p>
          <a:p>
            <a:pPr lvl="1"/>
            <a:r>
              <a:rPr lang="en-US" dirty="0"/>
              <a:t>Operational plans</a:t>
            </a:r>
          </a:p>
          <a:p>
            <a:pPr lvl="1"/>
            <a:r>
              <a:rPr lang="en-US" dirty="0"/>
              <a:t>Monitor + Evaluate</a:t>
            </a:r>
          </a:p>
          <a:p>
            <a:pPr lvl="1"/>
            <a:r>
              <a:rPr lang="en-US" dirty="0"/>
              <a:t>Keep Records</a:t>
            </a:r>
          </a:p>
          <a:p>
            <a:pPr lvl="1"/>
            <a:r>
              <a:rPr lang="en-US" dirty="0"/>
              <a:t>Make Project Reports </a:t>
            </a:r>
          </a:p>
          <a:p>
            <a:pPr lvl="1"/>
            <a:r>
              <a:rPr lang="en-US" dirty="0"/>
              <a:t>Claim your ACCUs</a:t>
            </a:r>
          </a:p>
          <a:p>
            <a:r>
              <a:rPr lang="en-US" b="1" dirty="0">
                <a:solidFill>
                  <a:schemeClr val="bg2">
                    <a:lumMod val="50000"/>
                  </a:schemeClr>
                </a:solidFill>
              </a:rPr>
              <a:t>Step 5: Close your project</a:t>
            </a:r>
          </a:p>
          <a:p>
            <a:pPr lvl="1"/>
            <a:r>
              <a:rPr lang="en-US" b="1" dirty="0">
                <a:solidFill>
                  <a:schemeClr val="bg2">
                    <a:lumMod val="50000"/>
                  </a:schemeClr>
                </a:solidFill>
              </a:rPr>
              <a:t>End</a:t>
            </a:r>
          </a:p>
          <a:p>
            <a:pPr lvl="1"/>
            <a:r>
              <a:rPr lang="en-US" b="1" dirty="0">
                <a:solidFill>
                  <a:schemeClr val="bg2">
                    <a:lumMod val="50000"/>
                  </a:schemeClr>
                </a:solidFill>
              </a:rPr>
              <a:t>Withdraw</a:t>
            </a:r>
          </a:p>
          <a:p>
            <a:pPr lvl="1"/>
            <a:r>
              <a:rPr lang="en-US" b="1" dirty="0">
                <a:solidFill>
                  <a:schemeClr val="bg2">
                    <a:lumMod val="50000"/>
                  </a:schemeClr>
                </a:solidFill>
              </a:rPr>
              <a:t>alter</a:t>
            </a:r>
          </a:p>
        </p:txBody>
      </p:sp>
      <p:sp>
        <p:nvSpPr>
          <p:cNvPr id="3" name="Title 1"/>
          <p:cNvSpPr>
            <a:spLocks noGrp="1"/>
          </p:cNvSpPr>
          <p:nvPr>
            <p:ph type="title"/>
          </p:nvPr>
        </p:nvSpPr>
        <p:spPr>
          <a:xfrm>
            <a:off x="-19587" y="0"/>
            <a:ext cx="9163589" cy="1060950"/>
          </a:xfrm>
          <a:solidFill>
            <a:schemeClr val="bg2">
              <a:lumMod val="50000"/>
            </a:schemeClr>
          </a:solidFill>
        </p:spPr>
        <p:txBody>
          <a:bodyPr/>
          <a:lstStyle/>
          <a:p>
            <a:r>
              <a:rPr lang="en-US" dirty="0"/>
              <a:t>Step 5: Close your project</a:t>
            </a:r>
          </a:p>
        </p:txBody>
      </p:sp>
      <p:grpSp>
        <p:nvGrpSpPr>
          <p:cNvPr id="5" name="Group 4"/>
          <p:cNvGrpSpPr/>
          <p:nvPr/>
        </p:nvGrpSpPr>
        <p:grpSpPr>
          <a:xfrm>
            <a:off x="1" y="1047158"/>
            <a:ext cx="9144001" cy="370479"/>
            <a:chOff x="1" y="1047158"/>
            <a:chExt cx="9144001" cy="370479"/>
          </a:xfrm>
        </p:grpSpPr>
        <p:pic>
          <p:nvPicPr>
            <p:cNvPr id="6" name="Picture 5" descr="Pattern_01.tif"/>
            <p:cNvPicPr>
              <a:picLocks noChangeAspect="1"/>
            </p:cNvPicPr>
            <p:nvPr/>
          </p:nvPicPr>
          <p:blipFill rotWithShape="1">
            <a:blip r:embed="rId2">
              <a:extLst>
                <a:ext uri="{28A0092B-C50C-407E-A947-70E740481C1C}">
                  <a14:useLocalDpi xmlns:a14="http://schemas.microsoft.com/office/drawing/2010/main" val="0"/>
                </a:ext>
              </a:extLst>
            </a:blip>
            <a:srcRect l="4379" t="22414" b="23728"/>
            <a:stretch/>
          </p:blipFill>
          <p:spPr>
            <a:xfrm>
              <a:off x="1" y="1047158"/>
              <a:ext cx="3122865" cy="370479"/>
            </a:xfrm>
            <a:prstGeom prst="rect">
              <a:avLst/>
            </a:prstGeom>
          </p:spPr>
        </p:pic>
        <p:pic>
          <p:nvPicPr>
            <p:cNvPr id="7" name="Picture 6" descr="Pattern_01.tif"/>
            <p:cNvPicPr>
              <a:picLocks noChangeAspect="1"/>
            </p:cNvPicPr>
            <p:nvPr/>
          </p:nvPicPr>
          <p:blipFill rotWithShape="1">
            <a:blip r:embed="rId2">
              <a:extLst>
                <a:ext uri="{28A0092B-C50C-407E-A947-70E740481C1C}">
                  <a14:useLocalDpi xmlns:a14="http://schemas.microsoft.com/office/drawing/2010/main" val="0"/>
                </a:ext>
              </a:extLst>
            </a:blip>
            <a:srcRect l="4425" t="22414" b="23728"/>
            <a:stretch/>
          </p:blipFill>
          <p:spPr>
            <a:xfrm>
              <a:off x="3027775" y="1047158"/>
              <a:ext cx="3121365" cy="370479"/>
            </a:xfrm>
            <a:prstGeom prst="rect">
              <a:avLst/>
            </a:prstGeom>
          </p:spPr>
        </p:pic>
        <p:pic>
          <p:nvPicPr>
            <p:cNvPr id="8" name="Picture 7" descr="Pattern_01.tif"/>
            <p:cNvPicPr>
              <a:picLocks noChangeAspect="1"/>
            </p:cNvPicPr>
            <p:nvPr/>
          </p:nvPicPr>
          <p:blipFill rotWithShape="1">
            <a:blip r:embed="rId2">
              <a:extLst>
                <a:ext uri="{28A0092B-C50C-407E-A947-70E740481C1C}">
                  <a14:useLocalDpi xmlns:a14="http://schemas.microsoft.com/office/drawing/2010/main" val="0"/>
                </a:ext>
              </a:extLst>
            </a:blip>
            <a:srcRect l="4257" t="22414" b="23728"/>
            <a:stretch/>
          </p:blipFill>
          <p:spPr>
            <a:xfrm>
              <a:off x="6017186" y="1047158"/>
              <a:ext cx="3126816" cy="370479"/>
            </a:xfrm>
            <a:prstGeom prst="rect">
              <a:avLst/>
            </a:prstGeom>
          </p:spPr>
        </p:pic>
      </p:grpSp>
      <p:sp>
        <p:nvSpPr>
          <p:cNvPr id="2" name="TextBox 1"/>
          <p:cNvSpPr txBox="1"/>
          <p:nvPr/>
        </p:nvSpPr>
        <p:spPr>
          <a:xfrm>
            <a:off x="3568946" y="2852843"/>
            <a:ext cx="5334889" cy="369332"/>
          </a:xfrm>
          <a:prstGeom prst="rect">
            <a:avLst/>
          </a:prstGeom>
          <a:noFill/>
        </p:spPr>
        <p:txBody>
          <a:bodyPr wrap="none" rtlCol="0">
            <a:spAutoFit/>
          </a:bodyPr>
          <a:lstStyle/>
          <a:p>
            <a:r>
              <a:rPr lang="en-US" dirty="0"/>
              <a:t>There are 3 different ways you can close your project… </a:t>
            </a:r>
          </a:p>
        </p:txBody>
      </p:sp>
    </p:spTree>
    <p:extLst>
      <p:ext uri="{BB962C8B-B14F-4D97-AF65-F5344CB8AC3E}">
        <p14:creationId xmlns:p14="http://schemas.microsoft.com/office/powerpoint/2010/main" val="1579280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68112" y="1823385"/>
            <a:ext cx="8128000" cy="5195677"/>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1. End your project completely  </a:t>
            </a:r>
          </a:p>
          <a:p>
            <a:pPr lvl="1"/>
            <a:r>
              <a:rPr lang="en-US" dirty="0"/>
              <a:t>End you project as normal at the end of the contract period</a:t>
            </a:r>
          </a:p>
          <a:p>
            <a:pPr marL="457200" lvl="1" indent="0">
              <a:buFont typeface="Arial"/>
              <a:buNone/>
            </a:pPr>
            <a:endParaRPr lang="en-US" dirty="0"/>
          </a:p>
          <a:p>
            <a:pPr marL="0" indent="0">
              <a:buNone/>
            </a:pPr>
            <a:r>
              <a:rPr lang="en-US" dirty="0"/>
              <a:t>2. Withdraw your project early </a:t>
            </a:r>
          </a:p>
          <a:p>
            <a:pPr lvl="1"/>
            <a:r>
              <a:rPr lang="en-US" dirty="0"/>
              <a:t>You can withdraw at any time but you will no longer be able to receive ACCUs </a:t>
            </a:r>
          </a:p>
          <a:p>
            <a:pPr lvl="1"/>
            <a:r>
              <a:rPr lang="en-US" dirty="0"/>
              <a:t>Email the Energy Regulator at </a:t>
            </a:r>
            <a:r>
              <a:rPr lang="en-US" dirty="0">
                <a:hlinkClick r:id="rId3"/>
              </a:rPr>
              <a:t>erf@cleanenergyregulator.gov.au</a:t>
            </a:r>
            <a:r>
              <a:rPr lang="en-US" dirty="0"/>
              <a:t> and include;</a:t>
            </a:r>
          </a:p>
          <a:p>
            <a:pPr lvl="2"/>
            <a:r>
              <a:rPr lang="en-US" dirty="0"/>
              <a:t>the project reference number</a:t>
            </a:r>
          </a:p>
          <a:p>
            <a:pPr lvl="2"/>
            <a:r>
              <a:rPr lang="en-US" dirty="0"/>
              <a:t>the project title</a:t>
            </a:r>
          </a:p>
          <a:p>
            <a:pPr lvl="2"/>
            <a:r>
              <a:rPr lang="en-US" dirty="0"/>
              <a:t>confirmation that you wish to withdraw the project, and </a:t>
            </a:r>
          </a:p>
          <a:p>
            <a:pPr lvl="2"/>
            <a:r>
              <a:rPr lang="en-US" dirty="0"/>
              <a:t>your full name and contact details. </a:t>
            </a:r>
          </a:p>
          <a:p>
            <a:pPr lvl="1"/>
            <a:r>
              <a:rPr lang="en-US" dirty="0"/>
              <a:t>Details can be found </a:t>
            </a:r>
            <a:r>
              <a:rPr lang="en-US" dirty="0">
                <a:hlinkClick r:id="rId4"/>
              </a:rPr>
              <a:t>here</a:t>
            </a:r>
            <a:r>
              <a:rPr lang="en-US" dirty="0"/>
              <a:t> in Part 3, Division 4 or the Carbon Credits Act 2011 law </a:t>
            </a:r>
          </a:p>
          <a:p>
            <a:pPr marL="457200" lvl="1" indent="0">
              <a:buFont typeface="Arial"/>
              <a:buNone/>
            </a:pPr>
            <a:endParaRPr lang="en-US" dirty="0"/>
          </a:p>
          <a:p>
            <a:pPr marL="0" indent="0">
              <a:buNone/>
            </a:pPr>
            <a:r>
              <a:rPr lang="en-US" dirty="0"/>
              <a:t>3. Alter your project </a:t>
            </a:r>
          </a:p>
          <a:p>
            <a:pPr lvl="1"/>
            <a:r>
              <a:rPr lang="en-US" dirty="0"/>
              <a:t>Apply to the Clean Energy Regulator by filling in the appropriate forms if you want to;  </a:t>
            </a:r>
          </a:p>
          <a:p>
            <a:pPr lvl="2"/>
            <a:r>
              <a:rPr lang="en-US" dirty="0"/>
              <a:t>Change the project area. </a:t>
            </a:r>
            <a:r>
              <a:rPr lang="en-US" dirty="0">
                <a:hlinkClick r:id="rId5"/>
              </a:rPr>
              <a:t>Form </a:t>
            </a:r>
            <a:endParaRPr lang="en-US" dirty="0"/>
          </a:p>
          <a:p>
            <a:pPr lvl="2"/>
            <a:r>
              <a:rPr lang="en-US" dirty="0"/>
              <a:t>Change the condition of project registration. </a:t>
            </a:r>
            <a:r>
              <a:rPr lang="en-US" dirty="0">
                <a:hlinkClick r:id="rId6"/>
              </a:rPr>
              <a:t>Form </a:t>
            </a:r>
            <a:endParaRPr lang="en-US" dirty="0"/>
          </a:p>
          <a:p>
            <a:pPr lvl="2"/>
            <a:r>
              <a:rPr lang="en-US" dirty="0"/>
              <a:t>Change the start date. </a:t>
            </a:r>
            <a:r>
              <a:rPr lang="en-US" dirty="0">
                <a:hlinkClick r:id="rId7"/>
              </a:rPr>
              <a:t>Form </a:t>
            </a:r>
            <a:endParaRPr lang="en-US" dirty="0"/>
          </a:p>
          <a:p>
            <a:pPr lvl="2"/>
            <a:r>
              <a:rPr lang="en-US" dirty="0"/>
              <a:t>Transfer the project to another project owner. </a:t>
            </a:r>
            <a:r>
              <a:rPr lang="en-US" dirty="0">
                <a:hlinkClick r:id="rId8"/>
              </a:rPr>
              <a:t>Form  </a:t>
            </a:r>
            <a:endParaRPr lang="en-US" dirty="0"/>
          </a:p>
          <a:p>
            <a:pPr lvl="2"/>
            <a:r>
              <a:rPr lang="en-US" dirty="0"/>
              <a:t>Change the methodology used. </a:t>
            </a:r>
            <a:r>
              <a:rPr lang="en-US" dirty="0">
                <a:hlinkClick r:id="rId9"/>
              </a:rPr>
              <a:t>Form  </a:t>
            </a:r>
            <a:endParaRPr lang="en-US" dirty="0"/>
          </a:p>
          <a:p>
            <a:endParaRPr lang="en-US" dirty="0"/>
          </a:p>
        </p:txBody>
      </p:sp>
      <p:sp>
        <p:nvSpPr>
          <p:cNvPr id="5" name="TextBox 4"/>
          <p:cNvSpPr txBox="1"/>
          <p:nvPr/>
        </p:nvSpPr>
        <p:spPr>
          <a:xfrm>
            <a:off x="268111" y="248087"/>
            <a:ext cx="2095445" cy="1169551"/>
          </a:xfrm>
          <a:prstGeom prst="rect">
            <a:avLst/>
          </a:prstGeom>
          <a:noFill/>
          <a:ln>
            <a:solidFill>
              <a:schemeClr val="tx1"/>
            </a:solidFill>
          </a:ln>
        </p:spPr>
        <p:txBody>
          <a:bodyPr wrap="none" rtlCol="0">
            <a:spAutoFit/>
          </a:bodyPr>
          <a:lstStyle/>
          <a:p>
            <a:r>
              <a:rPr lang="en-US" sz="1400" b="1" dirty="0">
                <a:solidFill>
                  <a:schemeClr val="bg2">
                    <a:lumMod val="50000"/>
                  </a:schemeClr>
                </a:solidFill>
              </a:rPr>
              <a:t>Step 5: Close your project</a:t>
            </a:r>
          </a:p>
          <a:p>
            <a:pPr marL="800100" lvl="1" indent="-342900">
              <a:buFont typeface="Lucida Grande"/>
              <a:buChar char="-"/>
            </a:pPr>
            <a:r>
              <a:rPr lang="en-US" sz="1400" b="1" dirty="0">
                <a:solidFill>
                  <a:schemeClr val="bg2">
                    <a:lumMod val="50000"/>
                  </a:schemeClr>
                </a:solidFill>
              </a:rPr>
              <a:t>End</a:t>
            </a:r>
          </a:p>
          <a:p>
            <a:pPr marL="800100" lvl="1" indent="-342900">
              <a:buFont typeface="Lucida Grande"/>
              <a:buChar char="-"/>
            </a:pPr>
            <a:r>
              <a:rPr lang="en-US" sz="1400" b="1" dirty="0">
                <a:solidFill>
                  <a:schemeClr val="bg2">
                    <a:lumMod val="50000"/>
                  </a:schemeClr>
                </a:solidFill>
              </a:rPr>
              <a:t>Withdraw</a:t>
            </a:r>
          </a:p>
          <a:p>
            <a:pPr marL="800100" lvl="1" indent="-342900">
              <a:buFont typeface="Lucida Grande"/>
              <a:buChar char="-"/>
            </a:pPr>
            <a:r>
              <a:rPr lang="en-US" sz="1400" b="1" dirty="0">
                <a:solidFill>
                  <a:schemeClr val="bg2">
                    <a:lumMod val="50000"/>
                  </a:schemeClr>
                </a:solidFill>
              </a:rPr>
              <a:t>alter</a:t>
            </a:r>
          </a:p>
          <a:p>
            <a:endParaRPr lang="en-US" sz="1400" dirty="0"/>
          </a:p>
        </p:txBody>
      </p:sp>
      <p:pic>
        <p:nvPicPr>
          <p:cNvPr id="6" name="Picture 5"/>
          <p:cNvPicPr>
            <a:picLocks noChangeAspect="1"/>
          </p:cNvPicPr>
          <p:nvPr/>
        </p:nvPicPr>
        <p:blipFill>
          <a:blip r:embed="rId10"/>
          <a:stretch>
            <a:fillRect/>
          </a:stretch>
        </p:blipFill>
        <p:spPr>
          <a:xfrm>
            <a:off x="5979872" y="0"/>
            <a:ext cx="2917172" cy="2176940"/>
          </a:xfrm>
          <a:prstGeom prst="rect">
            <a:avLst/>
          </a:prstGeom>
        </p:spPr>
      </p:pic>
    </p:spTree>
    <p:extLst>
      <p:ext uri="{BB962C8B-B14F-4D97-AF65-F5344CB8AC3E}">
        <p14:creationId xmlns:p14="http://schemas.microsoft.com/office/powerpoint/2010/main" val="3576961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z="1800" dirty="0">
                <a:solidFill>
                  <a:srgbClr val="000000"/>
                </a:solidFill>
              </a:rPr>
              <a:t>From the time you start planning, it can take up to 2 years to get the first payments for credits </a:t>
            </a:r>
          </a:p>
          <a:p>
            <a:pPr lvl="1"/>
            <a:r>
              <a:rPr lang="en-AU" sz="1800" dirty="0">
                <a:solidFill>
                  <a:srgbClr val="000000"/>
                </a:solidFill>
              </a:rPr>
              <a:t>make sure you have the funds to cover all costs until then.</a:t>
            </a:r>
          </a:p>
          <a:p>
            <a:pPr marL="0" indent="0">
              <a:buNone/>
            </a:pPr>
            <a:r>
              <a:rPr lang="en-AU" sz="1800" dirty="0">
                <a:solidFill>
                  <a:srgbClr val="000000"/>
                </a:solidFill>
              </a:rPr>
              <a:t> </a:t>
            </a:r>
          </a:p>
          <a:p>
            <a:r>
              <a:rPr lang="en-AU" sz="1800" dirty="0">
                <a:solidFill>
                  <a:srgbClr val="000000"/>
                </a:solidFill>
              </a:rPr>
              <a:t>There is a risk of wildfires no matter how well you do the project</a:t>
            </a:r>
          </a:p>
          <a:p>
            <a:pPr lvl="1"/>
            <a:r>
              <a:rPr lang="en-AU" sz="1800" dirty="0">
                <a:solidFill>
                  <a:srgbClr val="000000"/>
                </a:solidFill>
              </a:rPr>
              <a:t>you may want to consider holding back some of the ACCUs (so don’t sell all of them straight away) as reserves</a:t>
            </a:r>
          </a:p>
          <a:p>
            <a:pPr lvl="1"/>
            <a:r>
              <a:rPr lang="en-AU" sz="1800" dirty="0">
                <a:solidFill>
                  <a:srgbClr val="000000"/>
                </a:solidFill>
              </a:rPr>
              <a:t>This way you still have income and </a:t>
            </a:r>
            <a:r>
              <a:rPr lang="en-AU" sz="1800" b="1" dirty="0">
                <a:solidFill>
                  <a:srgbClr val="000000"/>
                </a:solidFill>
              </a:rPr>
              <a:t>don’t get hit with penalties</a:t>
            </a:r>
            <a:r>
              <a:rPr lang="en-AU" sz="1800" dirty="0">
                <a:solidFill>
                  <a:srgbClr val="000000"/>
                </a:solidFill>
              </a:rPr>
              <a:t> because you haven’t been able to reach the emission reductions you estimated after bad years</a:t>
            </a:r>
          </a:p>
          <a:p>
            <a:endParaRPr lang="en-AU" sz="1800" dirty="0">
              <a:solidFill>
                <a:schemeClr val="bg1">
                  <a:lumMod val="75000"/>
                </a:schemeClr>
              </a:solidFill>
            </a:endParaRPr>
          </a:p>
          <a:p>
            <a:endParaRPr lang="en-US" sz="1800" dirty="0"/>
          </a:p>
        </p:txBody>
      </p:sp>
      <p:grpSp>
        <p:nvGrpSpPr>
          <p:cNvPr id="5" name="Group 4"/>
          <p:cNvGrpSpPr/>
          <p:nvPr/>
        </p:nvGrpSpPr>
        <p:grpSpPr>
          <a:xfrm>
            <a:off x="-19590" y="0"/>
            <a:ext cx="9163590" cy="1407356"/>
            <a:chOff x="0" y="3291755"/>
            <a:chExt cx="9163590" cy="1407356"/>
          </a:xfrm>
        </p:grpSpPr>
        <p:grpSp>
          <p:nvGrpSpPr>
            <p:cNvPr id="6" name="Group 5"/>
            <p:cNvGrpSpPr/>
            <p:nvPr/>
          </p:nvGrpSpPr>
          <p:grpSpPr>
            <a:xfrm>
              <a:off x="0" y="4331902"/>
              <a:ext cx="9144000" cy="367209"/>
              <a:chOff x="0" y="5109294"/>
              <a:chExt cx="9144000" cy="367209"/>
            </a:xfrm>
          </p:grpSpPr>
          <p:pic>
            <p:nvPicPr>
              <p:cNvPr id="8" name="Picture 7"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9" name="Picture 8"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10" name="Picture 9"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11" name="Picture 10" descr="Pattern_02.tif"/>
              <p:cNvPicPr>
                <a:picLocks noChangeAspect="1"/>
              </p:cNvPicPr>
              <p:nvPr/>
            </p:nvPicPr>
            <p:blipFill rotWithShape="1">
              <a:blip r:embed="rId2">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7"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Additional things to consider</a:t>
              </a:r>
            </a:p>
          </p:txBody>
        </p:sp>
      </p:grpSp>
      <p:pic>
        <p:nvPicPr>
          <p:cNvPr id="12" name="Picture 11"/>
          <p:cNvPicPr>
            <a:picLocks noChangeAspect="1"/>
          </p:cNvPicPr>
          <p:nvPr/>
        </p:nvPicPr>
        <p:blipFill>
          <a:blip r:embed="rId3"/>
          <a:stretch>
            <a:fillRect/>
          </a:stretch>
        </p:blipFill>
        <p:spPr>
          <a:xfrm>
            <a:off x="1220610" y="4783667"/>
            <a:ext cx="2750231" cy="1828095"/>
          </a:xfrm>
          <a:prstGeom prst="rect">
            <a:avLst/>
          </a:prstGeom>
        </p:spPr>
      </p:pic>
      <p:pic>
        <p:nvPicPr>
          <p:cNvPr id="13" name="Picture 12"/>
          <p:cNvPicPr>
            <a:picLocks noChangeAspect="1"/>
          </p:cNvPicPr>
          <p:nvPr/>
        </p:nvPicPr>
        <p:blipFill>
          <a:blip r:embed="rId4"/>
          <a:stretch>
            <a:fillRect/>
          </a:stretch>
        </p:blipFill>
        <p:spPr>
          <a:xfrm>
            <a:off x="4572000" y="4783667"/>
            <a:ext cx="2867763" cy="185561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Transitioning policies </a:t>
            </a:r>
          </a:p>
        </p:txBody>
      </p:sp>
      <p:sp>
        <p:nvSpPr>
          <p:cNvPr id="3" name="Content Placeholder 2"/>
          <p:cNvSpPr>
            <a:spLocks noGrp="1"/>
          </p:cNvSpPr>
          <p:nvPr>
            <p:ph idx="1"/>
          </p:nvPr>
        </p:nvSpPr>
        <p:spPr>
          <a:xfrm>
            <a:off x="132644" y="1600200"/>
            <a:ext cx="6782134" cy="4874105"/>
          </a:xfrm>
        </p:spPr>
        <p:txBody>
          <a:bodyPr>
            <a:normAutofit/>
          </a:bodyPr>
          <a:lstStyle/>
          <a:p>
            <a:pPr marL="0" indent="0">
              <a:buNone/>
            </a:pPr>
            <a:r>
              <a:rPr lang="en-AU" sz="1800" dirty="0"/>
              <a:t>We have shown the steps for new projects under the new policy. Some groups may have begun their projects under the old law and need to transition/ switch over. Here are your options; </a:t>
            </a:r>
            <a:endParaRPr lang="en-AU" sz="1800" b="1" dirty="0"/>
          </a:p>
          <a:p>
            <a:pPr>
              <a:spcBef>
                <a:spcPts val="1800"/>
              </a:spcBef>
            </a:pPr>
            <a:r>
              <a:rPr lang="en-AU" sz="1800" dirty="0"/>
              <a:t>Under the new law, existing </a:t>
            </a:r>
            <a:r>
              <a:rPr lang="en-AU" sz="1800" dirty="0" err="1"/>
              <a:t>Savanna</a:t>
            </a:r>
            <a:r>
              <a:rPr lang="en-AU" sz="1800" dirty="0"/>
              <a:t> fire management projects start a second crediting period of 25 years on the first day of January 2015. </a:t>
            </a:r>
          </a:p>
          <a:p>
            <a:r>
              <a:rPr lang="en-AU" sz="1800" dirty="0"/>
              <a:t>You  are not able to apply for further crediting periods under the Emissions Reduction Fund. </a:t>
            </a:r>
          </a:p>
          <a:p>
            <a:r>
              <a:rPr lang="en-AU" sz="1800" dirty="0"/>
              <a:t>You can apply to claim ACCUs for abatement achieved under the CFI crediting period as well as the ERF crediting period.</a:t>
            </a:r>
          </a:p>
          <a:p>
            <a:r>
              <a:rPr lang="en-AU" sz="1800" dirty="0"/>
              <a:t>Follow the new reporting frequency and audit frequency (see step 3)</a:t>
            </a:r>
          </a:p>
          <a:p>
            <a:r>
              <a:rPr lang="en-AU" sz="1800" dirty="0"/>
              <a:t>Follow the new contract and auction processes if you wish to sell ACCUs to the government</a:t>
            </a:r>
            <a:endParaRPr lang="en-US" sz="1800" dirty="0"/>
          </a:p>
          <a:p>
            <a:pPr marL="0" indent="0">
              <a:buNone/>
            </a:pPr>
            <a:endParaRPr lang="en-US" sz="1800" dirty="0"/>
          </a:p>
        </p:txBody>
      </p:sp>
      <p:grpSp>
        <p:nvGrpSpPr>
          <p:cNvPr id="4" name="Group 3"/>
          <p:cNvGrpSpPr/>
          <p:nvPr/>
        </p:nvGrpSpPr>
        <p:grpSpPr>
          <a:xfrm>
            <a:off x="-19590" y="0"/>
            <a:ext cx="9163590" cy="1407356"/>
            <a:chOff x="0" y="3291755"/>
            <a:chExt cx="9163590" cy="1407356"/>
          </a:xfrm>
        </p:grpSpPr>
        <p:grpSp>
          <p:nvGrpSpPr>
            <p:cNvPr id="5" name="Group 4"/>
            <p:cNvGrpSpPr/>
            <p:nvPr/>
          </p:nvGrpSpPr>
          <p:grpSpPr>
            <a:xfrm>
              <a:off x="0" y="4331902"/>
              <a:ext cx="9144000" cy="367209"/>
              <a:chOff x="0" y="5109294"/>
              <a:chExt cx="9144000" cy="367209"/>
            </a:xfrm>
          </p:grpSpPr>
          <p:pic>
            <p:nvPicPr>
              <p:cNvPr id="7" name="Picture 6"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8" name="Picture 7"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9" name="Picture 8"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10" name="Picture 9" descr="Pattern_02.tif"/>
              <p:cNvPicPr>
                <a:picLocks noChangeAspect="1"/>
              </p:cNvPicPr>
              <p:nvPr/>
            </p:nvPicPr>
            <p:blipFill rotWithShape="1">
              <a:blip r:embed="rId2">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6"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Transitioning Policies </a:t>
              </a:r>
            </a:p>
          </p:txBody>
        </p:sp>
      </p:grpSp>
      <p:pic>
        <p:nvPicPr>
          <p:cNvPr id="11" name="Picture 10"/>
          <p:cNvPicPr>
            <a:picLocks noChangeAspect="1"/>
          </p:cNvPicPr>
          <p:nvPr/>
        </p:nvPicPr>
        <p:blipFill rotWithShape="1">
          <a:blip r:embed="rId3"/>
          <a:srcRect l="9479" t="7873" r="8993"/>
          <a:stretch/>
        </p:blipFill>
        <p:spPr>
          <a:xfrm>
            <a:off x="6914778" y="2605746"/>
            <a:ext cx="1838798" cy="2298496"/>
          </a:xfrm>
          <a:prstGeom prst="rect">
            <a:avLst/>
          </a:prstGeom>
        </p:spPr>
      </p:pic>
    </p:spTree>
    <p:extLst>
      <p:ext uri="{BB962C8B-B14F-4D97-AF65-F5344CB8AC3E}">
        <p14:creationId xmlns:p14="http://schemas.microsoft.com/office/powerpoint/2010/main" val="251357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04810951"/>
              </p:ext>
            </p:extLst>
          </p:nvPr>
        </p:nvGraphicFramePr>
        <p:xfrm>
          <a:off x="607668" y="1956721"/>
          <a:ext cx="7957473" cy="4374824"/>
        </p:xfrm>
        <a:graphic>
          <a:graphicData uri="http://schemas.openxmlformats.org/drawingml/2006/table">
            <a:tbl>
              <a:tblPr firstRow="1" bandRow="1">
                <a:tableStyleId>{21E4AEA4-8DFA-4A89-87EB-49C32662AFE0}</a:tableStyleId>
              </a:tblPr>
              <a:tblGrid>
                <a:gridCol w="1507608">
                  <a:extLst>
                    <a:ext uri="{9D8B030D-6E8A-4147-A177-3AD203B41FA5}">
                      <a16:colId xmlns:a16="http://schemas.microsoft.com/office/drawing/2014/main" val="20000"/>
                    </a:ext>
                  </a:extLst>
                </a:gridCol>
                <a:gridCol w="6449865">
                  <a:extLst>
                    <a:ext uri="{9D8B030D-6E8A-4147-A177-3AD203B41FA5}">
                      <a16:colId xmlns:a16="http://schemas.microsoft.com/office/drawing/2014/main" val="20001"/>
                    </a:ext>
                  </a:extLst>
                </a:gridCol>
              </a:tblGrid>
              <a:tr h="219076">
                <a:tc>
                  <a:txBody>
                    <a:bodyPr/>
                    <a:lstStyle/>
                    <a:p>
                      <a:r>
                        <a:rPr lang="en-US" sz="1400" dirty="0"/>
                        <a:t>Word</a:t>
                      </a:r>
                    </a:p>
                  </a:txBody>
                  <a:tcPr/>
                </a:tc>
                <a:tc>
                  <a:txBody>
                    <a:bodyPr/>
                    <a:lstStyle/>
                    <a:p>
                      <a:r>
                        <a:rPr lang="en-US" sz="1400" dirty="0"/>
                        <a:t>Definition </a:t>
                      </a:r>
                    </a:p>
                  </a:txBody>
                  <a:tcPr/>
                </a:tc>
                <a:extLst>
                  <a:ext uri="{0D108BD9-81ED-4DB2-BD59-A6C34878D82A}">
                    <a16:rowId xmlns:a16="http://schemas.microsoft.com/office/drawing/2014/main" val="10000"/>
                  </a:ext>
                </a:extLst>
              </a:tr>
              <a:tr h="504812">
                <a:tc>
                  <a:txBody>
                    <a:bodyPr/>
                    <a:lstStyle/>
                    <a:p>
                      <a:r>
                        <a:rPr lang="en-US" sz="1400" dirty="0"/>
                        <a:t>Abate </a:t>
                      </a:r>
                    </a:p>
                  </a:txBody>
                  <a:tcPr/>
                </a:tc>
                <a:tc>
                  <a:txBody>
                    <a:bodyPr/>
                    <a:lstStyle/>
                    <a:p>
                      <a:r>
                        <a:rPr lang="en-US" sz="1400" dirty="0"/>
                        <a:t>To</a:t>
                      </a:r>
                      <a:r>
                        <a:rPr lang="en-US" sz="1400" baseline="0" dirty="0"/>
                        <a:t> abate means to reduce the release of carbon into the atmosphere</a:t>
                      </a:r>
                      <a:endParaRPr lang="en-US" sz="1400" dirty="0"/>
                    </a:p>
                  </a:txBody>
                  <a:tcPr/>
                </a:tc>
                <a:extLst>
                  <a:ext uri="{0D108BD9-81ED-4DB2-BD59-A6C34878D82A}">
                    <a16:rowId xmlns:a16="http://schemas.microsoft.com/office/drawing/2014/main" val="10001"/>
                  </a:ext>
                </a:extLst>
              </a:tr>
              <a:tr h="504812">
                <a:tc>
                  <a:txBody>
                    <a:bodyPr/>
                    <a:lstStyle/>
                    <a:p>
                      <a:r>
                        <a:rPr lang="en-AU" sz="1400" dirty="0"/>
                        <a:t>Australian Carbon Credit Units (ACCU) </a:t>
                      </a:r>
                      <a:endParaRPr lang="en-US" sz="1400" dirty="0"/>
                    </a:p>
                  </a:txBody>
                  <a:tcPr/>
                </a:tc>
                <a:tc>
                  <a:txBody>
                    <a:bodyPr/>
                    <a:lstStyle/>
                    <a:p>
                      <a:r>
                        <a:rPr lang="en-US" sz="1400" dirty="0"/>
                        <a:t>The</a:t>
                      </a:r>
                      <a:r>
                        <a:rPr lang="en-US" sz="1400" baseline="0" dirty="0"/>
                        <a:t> name of carbon credits created in Australia. Issued by a government </a:t>
                      </a:r>
                      <a:r>
                        <a:rPr lang="en-US" sz="1400" baseline="0" dirty="0" err="1"/>
                        <a:t>organisation</a:t>
                      </a:r>
                      <a:r>
                        <a:rPr lang="en-US" sz="1400" baseline="0" dirty="0"/>
                        <a:t> called the Clean Energy Regulatory body </a:t>
                      </a:r>
                      <a:endParaRPr lang="en-US" sz="1400" dirty="0"/>
                    </a:p>
                  </a:txBody>
                  <a:tcPr/>
                </a:tc>
                <a:extLst>
                  <a:ext uri="{0D108BD9-81ED-4DB2-BD59-A6C34878D82A}">
                    <a16:rowId xmlns:a16="http://schemas.microsoft.com/office/drawing/2014/main" val="10002"/>
                  </a:ext>
                </a:extLst>
              </a:tr>
              <a:tr h="525543">
                <a:tc>
                  <a:txBody>
                    <a:bodyPr/>
                    <a:lstStyle/>
                    <a:p>
                      <a:r>
                        <a:rPr lang="en-US" sz="1400" dirty="0"/>
                        <a:t>Baseline </a:t>
                      </a:r>
                    </a:p>
                  </a:txBody>
                  <a:tcPr/>
                </a:tc>
                <a:tc>
                  <a:txBody>
                    <a:bodyPr/>
                    <a:lstStyle/>
                    <a:p>
                      <a:pPr marL="0" marR="0" indent="0" algn="l" defTabSz="1221913" rtl="0" eaLnBrk="1" fontAlgn="auto" latinLnBrk="0" hangingPunct="1">
                        <a:lnSpc>
                          <a:spcPct val="100000"/>
                        </a:lnSpc>
                        <a:spcBef>
                          <a:spcPts val="0"/>
                        </a:spcBef>
                        <a:spcAft>
                          <a:spcPts val="0"/>
                        </a:spcAft>
                        <a:buClrTx/>
                        <a:buSzTx/>
                        <a:buFontTx/>
                        <a:buNone/>
                        <a:tabLst/>
                        <a:defRPr/>
                      </a:pPr>
                      <a:r>
                        <a:rPr lang="en-AU" sz="1400" dirty="0"/>
                        <a:t>The amount of greenhouse emissions produced before the project started</a:t>
                      </a:r>
                      <a:r>
                        <a:rPr lang="en-AU" sz="1400" baseline="0" dirty="0"/>
                        <a:t> e.g. </a:t>
                      </a:r>
                      <a:r>
                        <a:rPr lang="en-AU" sz="1400" dirty="0"/>
                        <a:t>when there was no fire management.</a:t>
                      </a:r>
                      <a:r>
                        <a:rPr lang="en-AU" sz="1400" baseline="0" dirty="0"/>
                        <a:t> </a:t>
                      </a:r>
                      <a:endParaRPr lang="en-AU" sz="1400" dirty="0">
                        <a:solidFill>
                          <a:srgbClr val="000000"/>
                        </a:solidFill>
                      </a:endParaRPr>
                    </a:p>
                  </a:txBody>
                  <a:tcPr/>
                </a:tc>
                <a:extLst>
                  <a:ext uri="{0D108BD9-81ED-4DB2-BD59-A6C34878D82A}">
                    <a16:rowId xmlns:a16="http://schemas.microsoft.com/office/drawing/2014/main" val="10003"/>
                  </a:ext>
                </a:extLst>
              </a:tr>
              <a:tr h="525543">
                <a:tc>
                  <a:txBody>
                    <a:bodyPr/>
                    <a:lstStyle/>
                    <a:p>
                      <a:r>
                        <a:rPr lang="en-US" sz="1400" dirty="0"/>
                        <a:t>Carbon dioxide</a:t>
                      </a:r>
                      <a:r>
                        <a:rPr lang="en-US" sz="1400" baseline="0" dirty="0"/>
                        <a:t> equivalents </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Carbon dioxide is the most common greenhouse gas emission. That is why all other greenhouse gases have been categorized into a single value called ‘carbon dioxide equivalents’. </a:t>
                      </a:r>
                    </a:p>
                  </a:txBody>
                  <a:tcPr/>
                </a:tc>
                <a:extLst>
                  <a:ext uri="{0D108BD9-81ED-4DB2-BD59-A6C34878D82A}">
                    <a16:rowId xmlns:a16="http://schemas.microsoft.com/office/drawing/2014/main" val="10004"/>
                  </a:ext>
                </a:extLst>
              </a:tr>
              <a:tr h="525543">
                <a:tc>
                  <a:txBody>
                    <a:bodyPr/>
                    <a:lstStyle/>
                    <a:p>
                      <a:r>
                        <a:rPr lang="en-US" sz="1400" dirty="0"/>
                        <a:t>Carbon Credit </a:t>
                      </a:r>
                    </a:p>
                  </a:txBody>
                  <a:tcPr/>
                </a:tc>
                <a:tc>
                  <a:txBody>
                    <a:bodyPr/>
                    <a:lstStyle/>
                    <a:p>
                      <a:r>
                        <a:rPr lang="en-US" sz="1400" dirty="0"/>
                        <a:t>For every tonne of greenhouse gases</a:t>
                      </a:r>
                      <a:r>
                        <a:rPr lang="en-US" sz="1400" baseline="0" dirty="0"/>
                        <a:t> that a project reduces of avoid, a carbon credit is issued. 40 tonnes of greenhouse gas = 40 carbon credits. </a:t>
                      </a:r>
                      <a:endParaRPr lang="en-US" sz="1400" dirty="0"/>
                    </a:p>
                  </a:txBody>
                  <a:tcPr/>
                </a:tc>
                <a:extLst>
                  <a:ext uri="{0D108BD9-81ED-4DB2-BD59-A6C34878D82A}">
                    <a16:rowId xmlns:a16="http://schemas.microsoft.com/office/drawing/2014/main" val="10005"/>
                  </a:ext>
                </a:extLst>
              </a:tr>
              <a:tr h="525543">
                <a:tc>
                  <a:txBody>
                    <a:bodyPr/>
                    <a:lstStyle/>
                    <a:p>
                      <a:r>
                        <a:rPr lang="en-US" sz="1400" dirty="0"/>
                        <a:t>Carbon farming</a:t>
                      </a:r>
                      <a:r>
                        <a:rPr lang="en-US" sz="1400" baseline="0" dirty="0"/>
                        <a:t> projects </a:t>
                      </a:r>
                      <a:endParaRPr lang="en-US" sz="1400" dirty="0"/>
                    </a:p>
                  </a:txBody>
                  <a:tcPr/>
                </a:tc>
                <a:tc>
                  <a:txBody>
                    <a:bodyPr/>
                    <a:lstStyle/>
                    <a:p>
                      <a:r>
                        <a:rPr lang="en-US" sz="1400" dirty="0"/>
                        <a:t>Are</a:t>
                      </a:r>
                      <a:r>
                        <a:rPr lang="en-US" sz="1400" baseline="0" dirty="0"/>
                        <a:t> projects that can be undertaken by people living on the land/ country to </a:t>
                      </a:r>
                      <a:r>
                        <a:rPr lang="en-US" sz="1400" baseline="0" dirty="0" err="1"/>
                        <a:t>sequest</a:t>
                      </a:r>
                      <a:r>
                        <a:rPr lang="en-US" sz="1400" baseline="0" dirty="0"/>
                        <a:t> or abate greenhouse gas emissions. </a:t>
                      </a:r>
                      <a:endParaRPr lang="en-US" sz="1400" dirty="0"/>
                    </a:p>
                  </a:txBody>
                  <a:tcPr/>
                </a:tc>
                <a:extLst>
                  <a:ext uri="{0D108BD9-81ED-4DB2-BD59-A6C34878D82A}">
                    <a16:rowId xmlns:a16="http://schemas.microsoft.com/office/drawing/2014/main" val="10006"/>
                  </a:ext>
                </a:extLst>
              </a:tr>
              <a:tr h="525543">
                <a:tc>
                  <a:txBody>
                    <a:bodyPr/>
                    <a:lstStyle/>
                    <a:p>
                      <a:r>
                        <a:rPr lang="en-US" sz="1400" dirty="0"/>
                        <a:t>Carbon</a:t>
                      </a:r>
                      <a:r>
                        <a:rPr lang="en-US" sz="1400" baseline="0" dirty="0"/>
                        <a:t> Market </a:t>
                      </a:r>
                      <a:endParaRPr lang="en-US" sz="1400" dirty="0"/>
                    </a:p>
                  </a:txBody>
                  <a:tcPr/>
                </a:tc>
                <a:tc>
                  <a:txBody>
                    <a:bodyPr/>
                    <a:lstStyle/>
                    <a:p>
                      <a:r>
                        <a:rPr lang="en-US" sz="1400" dirty="0"/>
                        <a:t>A carbon market is where</a:t>
                      </a:r>
                      <a:r>
                        <a:rPr lang="en-US" sz="1400" baseline="0" dirty="0"/>
                        <a:t> </a:t>
                      </a:r>
                      <a:r>
                        <a:rPr lang="en-US" sz="1400" dirty="0"/>
                        <a:t>carbon credits can be bought or sold</a:t>
                      </a:r>
                      <a:r>
                        <a:rPr lang="en-US" sz="1400" baseline="0" dirty="0"/>
                        <a:t> for money. </a:t>
                      </a:r>
                      <a:r>
                        <a:rPr lang="en-US" sz="1400" dirty="0"/>
                        <a:t> </a:t>
                      </a:r>
                    </a:p>
                  </a:txBody>
                  <a:tcPr/>
                </a:tc>
                <a:extLst>
                  <a:ext uri="{0D108BD9-81ED-4DB2-BD59-A6C34878D82A}">
                    <a16:rowId xmlns:a16="http://schemas.microsoft.com/office/drawing/2014/main" val="10007"/>
                  </a:ext>
                </a:extLst>
              </a:tr>
            </a:tbl>
          </a:graphicData>
        </a:graphic>
      </p:graphicFrame>
      <p:sp>
        <p:nvSpPr>
          <p:cNvPr id="5" name="Title 4"/>
          <p:cNvSpPr>
            <a:spLocks noGrp="1"/>
          </p:cNvSpPr>
          <p:nvPr>
            <p:ph type="title"/>
          </p:nvPr>
        </p:nvSpPr>
        <p:spPr/>
        <p:txBody>
          <a:bodyPr/>
          <a:lstStyle/>
          <a:p>
            <a:endParaRPr lang="en-US"/>
          </a:p>
        </p:txBody>
      </p:sp>
      <p:grpSp>
        <p:nvGrpSpPr>
          <p:cNvPr id="6" name="Group 5"/>
          <p:cNvGrpSpPr/>
          <p:nvPr/>
        </p:nvGrpSpPr>
        <p:grpSpPr>
          <a:xfrm>
            <a:off x="-19590" y="0"/>
            <a:ext cx="9163590" cy="1407356"/>
            <a:chOff x="0" y="3291755"/>
            <a:chExt cx="9163590" cy="1407356"/>
          </a:xfrm>
        </p:grpSpPr>
        <p:grpSp>
          <p:nvGrpSpPr>
            <p:cNvPr id="7" name="Group 6"/>
            <p:cNvGrpSpPr/>
            <p:nvPr/>
          </p:nvGrpSpPr>
          <p:grpSpPr>
            <a:xfrm>
              <a:off x="0" y="4331902"/>
              <a:ext cx="9144000" cy="367209"/>
              <a:chOff x="0" y="5109294"/>
              <a:chExt cx="9144000" cy="367209"/>
            </a:xfrm>
          </p:grpSpPr>
          <p:pic>
            <p:nvPicPr>
              <p:cNvPr id="9" name="Picture 8"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0" y="5130097"/>
                <a:ext cx="2694124" cy="346406"/>
              </a:xfrm>
              <a:prstGeom prst="rect">
                <a:avLst/>
              </a:prstGeom>
            </p:spPr>
          </p:pic>
          <p:pic>
            <p:nvPicPr>
              <p:cNvPr id="10" name="Picture 9"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2478089" y="5109294"/>
                <a:ext cx="2694124" cy="346406"/>
              </a:xfrm>
              <a:prstGeom prst="rect">
                <a:avLst/>
              </a:prstGeom>
            </p:spPr>
          </p:pic>
          <p:pic>
            <p:nvPicPr>
              <p:cNvPr id="11" name="Picture 10" descr="Pattern_02.tif"/>
              <p:cNvPicPr>
                <a:picLocks noChangeAspect="1"/>
              </p:cNvPicPr>
              <p:nvPr/>
            </p:nvPicPr>
            <p:blipFill rotWithShape="1">
              <a:blip r:embed="rId2">
                <a:extLst>
                  <a:ext uri="{28A0092B-C50C-407E-A947-70E740481C1C}">
                    <a14:useLocalDpi xmlns:a14="http://schemas.microsoft.com/office/drawing/2010/main" val="0"/>
                  </a:ext>
                </a:extLst>
              </a:blip>
              <a:srcRect r="-4703"/>
              <a:stretch/>
            </p:blipFill>
            <p:spPr>
              <a:xfrm>
                <a:off x="4968721" y="5109294"/>
                <a:ext cx="2694124" cy="346406"/>
              </a:xfrm>
              <a:prstGeom prst="rect">
                <a:avLst/>
              </a:prstGeom>
            </p:spPr>
          </p:pic>
          <p:pic>
            <p:nvPicPr>
              <p:cNvPr id="12" name="Picture 11" descr="Pattern_02.tif"/>
              <p:cNvPicPr>
                <a:picLocks noChangeAspect="1"/>
              </p:cNvPicPr>
              <p:nvPr/>
            </p:nvPicPr>
            <p:blipFill rotWithShape="1">
              <a:blip r:embed="rId2">
                <a:extLst>
                  <a:ext uri="{28A0092B-C50C-407E-A947-70E740481C1C}">
                    <a14:useLocalDpi xmlns:a14="http://schemas.microsoft.com/office/drawing/2010/main" val="0"/>
                  </a:ext>
                </a:extLst>
              </a:blip>
              <a:srcRect r="34528" b="6005"/>
              <a:stretch/>
            </p:blipFill>
            <p:spPr>
              <a:xfrm>
                <a:off x="7459353" y="5130097"/>
                <a:ext cx="1684647" cy="325603"/>
              </a:xfrm>
              <a:prstGeom prst="rect">
                <a:avLst/>
              </a:prstGeom>
            </p:spPr>
          </p:pic>
        </p:grpSp>
        <p:sp>
          <p:nvSpPr>
            <p:cNvPr id="8" name="Title 1"/>
            <p:cNvSpPr txBox="1">
              <a:spLocks/>
            </p:cNvSpPr>
            <p:nvPr/>
          </p:nvSpPr>
          <p:spPr>
            <a:xfrm>
              <a:off x="1" y="3291755"/>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Definitions</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49793666"/>
              </p:ext>
            </p:extLst>
          </p:nvPr>
        </p:nvGraphicFramePr>
        <p:xfrm>
          <a:off x="386642" y="1058469"/>
          <a:ext cx="8441276" cy="4657330"/>
        </p:xfrm>
        <a:graphic>
          <a:graphicData uri="http://schemas.openxmlformats.org/drawingml/2006/table">
            <a:tbl>
              <a:tblPr firstRow="1" bandRow="1">
                <a:tableStyleId>{21E4AEA4-8DFA-4A89-87EB-49C32662AFE0}</a:tableStyleId>
              </a:tblPr>
              <a:tblGrid>
                <a:gridCol w="1599269">
                  <a:extLst>
                    <a:ext uri="{9D8B030D-6E8A-4147-A177-3AD203B41FA5}">
                      <a16:colId xmlns:a16="http://schemas.microsoft.com/office/drawing/2014/main" val="20000"/>
                    </a:ext>
                  </a:extLst>
                </a:gridCol>
                <a:gridCol w="6842007">
                  <a:extLst>
                    <a:ext uri="{9D8B030D-6E8A-4147-A177-3AD203B41FA5}">
                      <a16:colId xmlns:a16="http://schemas.microsoft.com/office/drawing/2014/main" val="20001"/>
                    </a:ext>
                  </a:extLst>
                </a:gridCol>
              </a:tblGrid>
              <a:tr h="505211">
                <a:tc>
                  <a:txBody>
                    <a:bodyPr/>
                    <a:lstStyle/>
                    <a:p>
                      <a:r>
                        <a:rPr lang="en-US" sz="1400" dirty="0"/>
                        <a:t>Word</a:t>
                      </a:r>
                    </a:p>
                  </a:txBody>
                  <a:tcPr/>
                </a:tc>
                <a:tc>
                  <a:txBody>
                    <a:bodyPr/>
                    <a:lstStyle/>
                    <a:p>
                      <a:pPr marL="0" marR="0" indent="0" algn="l" defTabSz="1221913" rtl="0" eaLnBrk="1" fontAlgn="auto" latinLnBrk="0" hangingPunct="1">
                        <a:lnSpc>
                          <a:spcPct val="100000"/>
                        </a:lnSpc>
                        <a:spcBef>
                          <a:spcPts val="0"/>
                        </a:spcBef>
                        <a:spcAft>
                          <a:spcPts val="0"/>
                        </a:spcAft>
                        <a:buClrTx/>
                        <a:buSzTx/>
                        <a:buFontTx/>
                        <a:buNone/>
                        <a:tabLst/>
                        <a:defRPr/>
                      </a:pPr>
                      <a:r>
                        <a:rPr lang="en-AU" sz="1400" dirty="0">
                          <a:solidFill>
                            <a:schemeClr val="bg1"/>
                          </a:solidFill>
                        </a:rPr>
                        <a:t>Definition</a:t>
                      </a:r>
                      <a:r>
                        <a:rPr lang="en-AU" sz="1400" baseline="0" dirty="0">
                          <a:solidFill>
                            <a:schemeClr val="bg1"/>
                          </a:solidFill>
                        </a:rPr>
                        <a:t> </a:t>
                      </a:r>
                      <a:endParaRPr lang="en-AU" sz="1400" dirty="0">
                        <a:solidFill>
                          <a:schemeClr val="bg1"/>
                        </a:solidFill>
                      </a:endParaRPr>
                    </a:p>
                  </a:txBody>
                  <a:tcPr/>
                </a:tc>
                <a:extLst>
                  <a:ext uri="{0D108BD9-81ED-4DB2-BD59-A6C34878D82A}">
                    <a16:rowId xmlns:a16="http://schemas.microsoft.com/office/drawing/2014/main" val="10000"/>
                  </a:ext>
                </a:extLst>
              </a:tr>
              <a:tr h="580920">
                <a:tc>
                  <a:txBody>
                    <a:bodyPr/>
                    <a:lstStyle/>
                    <a:p>
                      <a:r>
                        <a:rPr lang="en-US" sz="1400" dirty="0"/>
                        <a:t>Clean Energy Regulator (CER) </a:t>
                      </a:r>
                    </a:p>
                  </a:txBody>
                  <a:tcPr/>
                </a:tc>
                <a:tc>
                  <a:txBody>
                    <a:bodyPr/>
                    <a:lstStyle/>
                    <a:p>
                      <a:pPr marL="0" marR="0" indent="0" algn="l" defTabSz="1221913" rtl="0" eaLnBrk="1" fontAlgn="auto" latinLnBrk="0" hangingPunct="1">
                        <a:lnSpc>
                          <a:spcPct val="100000"/>
                        </a:lnSpc>
                        <a:spcBef>
                          <a:spcPts val="0"/>
                        </a:spcBef>
                        <a:spcAft>
                          <a:spcPts val="0"/>
                        </a:spcAft>
                        <a:buClrTx/>
                        <a:buSzTx/>
                        <a:buFontTx/>
                        <a:buNone/>
                        <a:tabLst/>
                        <a:defRPr/>
                      </a:pPr>
                      <a:r>
                        <a:rPr lang="en-AU" sz="1400" dirty="0"/>
                        <a:t>A</a:t>
                      </a:r>
                      <a:r>
                        <a:rPr lang="en-AU" sz="1400" baseline="0" dirty="0"/>
                        <a:t> government organisation that  makes sure carbon farming projects are done correctly, including the distribution and purchase of ACCU’s at the reverse auction. </a:t>
                      </a:r>
                      <a:endParaRPr lang="en-AU" sz="1400" dirty="0">
                        <a:solidFill>
                          <a:srgbClr val="000000"/>
                        </a:solidFill>
                      </a:endParaRPr>
                    </a:p>
                  </a:txBody>
                  <a:tcPr/>
                </a:tc>
                <a:extLst>
                  <a:ext uri="{0D108BD9-81ED-4DB2-BD59-A6C34878D82A}">
                    <a16:rowId xmlns:a16="http://schemas.microsoft.com/office/drawing/2014/main" val="10001"/>
                  </a:ext>
                </a:extLst>
              </a:tr>
              <a:tr h="580920">
                <a:tc>
                  <a:txBody>
                    <a:bodyPr/>
                    <a:lstStyle/>
                    <a:p>
                      <a:r>
                        <a:rPr lang="en-US" sz="1400" dirty="0"/>
                        <a:t>Emissions</a:t>
                      </a:r>
                    </a:p>
                  </a:txBody>
                  <a:tcPr/>
                </a:tc>
                <a:tc>
                  <a:txBody>
                    <a:bodyPr/>
                    <a:lstStyle/>
                    <a:p>
                      <a:r>
                        <a:rPr lang="en-US" sz="1400" dirty="0"/>
                        <a:t>A shortened term used to describe greenhouse gas emissions. Greenhouse gas emissions are invisible </a:t>
                      </a:r>
                      <a:r>
                        <a:rPr lang="en-US" sz="1400" baseline="0" dirty="0"/>
                        <a:t>gases in the atmosphere that trap heat. </a:t>
                      </a:r>
                      <a:endParaRPr lang="en-US" sz="1400" dirty="0"/>
                    </a:p>
                  </a:txBody>
                  <a:tcPr/>
                </a:tc>
                <a:extLst>
                  <a:ext uri="{0D108BD9-81ED-4DB2-BD59-A6C34878D82A}">
                    <a16:rowId xmlns:a16="http://schemas.microsoft.com/office/drawing/2014/main" val="10002"/>
                  </a:ext>
                </a:extLst>
              </a:tr>
              <a:tr h="580920">
                <a:tc>
                  <a:txBody>
                    <a:bodyPr/>
                    <a:lstStyle/>
                    <a:p>
                      <a:r>
                        <a:rPr lang="en-US" sz="1400" dirty="0"/>
                        <a:t>Emissions Reduction Fund (ERF) </a:t>
                      </a:r>
                    </a:p>
                  </a:txBody>
                  <a:tcPr/>
                </a:tc>
                <a:tc>
                  <a:txBody>
                    <a:bodyPr/>
                    <a:lstStyle/>
                    <a:p>
                      <a:pPr marL="0" marR="0" indent="0" algn="l" defTabSz="1221913" rtl="0" eaLnBrk="1" fontAlgn="auto" latinLnBrk="0" hangingPunct="1">
                        <a:lnSpc>
                          <a:spcPct val="100000"/>
                        </a:lnSpc>
                        <a:spcBef>
                          <a:spcPts val="0"/>
                        </a:spcBef>
                        <a:spcAft>
                          <a:spcPts val="0"/>
                        </a:spcAft>
                        <a:buClrTx/>
                        <a:buSzTx/>
                        <a:buFontTx/>
                        <a:buNone/>
                        <a:tabLst/>
                        <a:defRPr/>
                      </a:pPr>
                      <a:r>
                        <a:rPr lang="en-AU" sz="1400" dirty="0"/>
                        <a:t>A big pool of money that the government uses to buy as many</a:t>
                      </a:r>
                      <a:r>
                        <a:rPr lang="en-AU" sz="1400" baseline="0" dirty="0"/>
                        <a:t> ACCUs as possible from carbon projects all over Australia. </a:t>
                      </a:r>
                      <a:endParaRPr lang="en-AU" sz="1400" dirty="0">
                        <a:solidFill>
                          <a:srgbClr val="000000"/>
                        </a:solidFill>
                      </a:endParaRPr>
                    </a:p>
                  </a:txBody>
                  <a:tcPr/>
                </a:tc>
                <a:extLst>
                  <a:ext uri="{0D108BD9-81ED-4DB2-BD59-A6C34878D82A}">
                    <a16:rowId xmlns:a16="http://schemas.microsoft.com/office/drawing/2014/main" val="10003"/>
                  </a:ext>
                </a:extLst>
              </a:tr>
              <a:tr h="580920">
                <a:tc>
                  <a:txBody>
                    <a:bodyPr/>
                    <a:lstStyle/>
                    <a:p>
                      <a:r>
                        <a:rPr lang="en-US" sz="1400" dirty="0"/>
                        <a:t>Forward Abatement Estimate (FAE) </a:t>
                      </a:r>
                    </a:p>
                  </a:txBody>
                  <a:tcPr/>
                </a:tc>
                <a:tc>
                  <a:txBody>
                    <a:bodyPr/>
                    <a:lstStyle/>
                    <a:p>
                      <a:pPr marL="0" marR="0" indent="0" algn="l" defTabSz="1221913" rtl="0" eaLnBrk="1" fontAlgn="auto" latinLnBrk="0" hangingPunct="1">
                        <a:lnSpc>
                          <a:spcPct val="100000"/>
                        </a:lnSpc>
                        <a:spcBef>
                          <a:spcPts val="0"/>
                        </a:spcBef>
                        <a:spcAft>
                          <a:spcPts val="0"/>
                        </a:spcAft>
                        <a:buClrTx/>
                        <a:buSzTx/>
                        <a:buFontTx/>
                        <a:buNone/>
                        <a:tabLst/>
                        <a:defRPr/>
                      </a:pPr>
                      <a:r>
                        <a:rPr lang="en-AU" sz="1400" dirty="0"/>
                        <a:t>The</a:t>
                      </a:r>
                      <a:r>
                        <a:rPr lang="en-AU" sz="1400" baseline="0" dirty="0"/>
                        <a:t> best estimate/ prediction of how many ACCU’s your project could create (how many tonnes of greenhouse gases it could reduce or avoid). </a:t>
                      </a:r>
                      <a:endParaRPr lang="en-AU" sz="1400" dirty="0">
                        <a:solidFill>
                          <a:srgbClr val="000000"/>
                        </a:solidFill>
                      </a:endParaRPr>
                    </a:p>
                  </a:txBody>
                  <a:tcPr/>
                </a:tc>
                <a:extLst>
                  <a:ext uri="{0D108BD9-81ED-4DB2-BD59-A6C34878D82A}">
                    <a16:rowId xmlns:a16="http://schemas.microsoft.com/office/drawing/2014/main" val="10004"/>
                  </a:ext>
                </a:extLst>
              </a:tr>
              <a:tr h="580920">
                <a:tc>
                  <a:txBody>
                    <a:bodyPr/>
                    <a:lstStyle/>
                    <a:p>
                      <a:r>
                        <a:rPr lang="en-US" sz="1400" dirty="0"/>
                        <a:t>Methodology</a:t>
                      </a:r>
                    </a:p>
                  </a:txBody>
                  <a:tcPr/>
                </a:tc>
                <a:tc>
                  <a:txBody>
                    <a:bodyPr/>
                    <a:lstStyle/>
                    <a:p>
                      <a:r>
                        <a:rPr lang="en-US" sz="1400" dirty="0"/>
                        <a:t>A step by step guide on how to run a carbon farming project. </a:t>
                      </a:r>
                    </a:p>
                  </a:txBody>
                  <a:tcPr/>
                </a:tc>
                <a:extLst>
                  <a:ext uri="{0D108BD9-81ED-4DB2-BD59-A6C34878D82A}">
                    <a16:rowId xmlns:a16="http://schemas.microsoft.com/office/drawing/2014/main" val="10005"/>
                  </a:ext>
                </a:extLst>
              </a:tr>
              <a:tr h="580920">
                <a:tc>
                  <a:txBody>
                    <a:bodyPr/>
                    <a:lstStyle/>
                    <a:p>
                      <a:r>
                        <a:rPr lang="en-US" sz="1400" dirty="0"/>
                        <a:t>Offset </a:t>
                      </a:r>
                    </a:p>
                  </a:txBody>
                  <a:tcPr/>
                </a:tc>
                <a:tc>
                  <a:txBody>
                    <a:bodyPr/>
                    <a:lstStyle/>
                    <a:p>
                      <a:r>
                        <a:rPr lang="en-US" sz="1400" dirty="0"/>
                        <a:t>To offset carbon is about reducing</a:t>
                      </a:r>
                      <a:r>
                        <a:rPr lang="en-US" sz="1400" baseline="0" dirty="0"/>
                        <a:t> greenhouse gases in one place to cancel out the same amount of greenhouse gases created in another place </a:t>
                      </a:r>
                      <a:endParaRPr lang="en-US" sz="1400" dirty="0"/>
                    </a:p>
                  </a:txBody>
                  <a:tcPr/>
                </a:tc>
                <a:extLst>
                  <a:ext uri="{0D108BD9-81ED-4DB2-BD59-A6C34878D82A}">
                    <a16:rowId xmlns:a16="http://schemas.microsoft.com/office/drawing/2014/main" val="10006"/>
                  </a:ext>
                </a:extLst>
              </a:tr>
              <a:tr h="365399">
                <a:tc>
                  <a:txBody>
                    <a:bodyPr/>
                    <a:lstStyle/>
                    <a:p>
                      <a:r>
                        <a:rPr lang="en-US" sz="1400" dirty="0" err="1"/>
                        <a:t>Sequest</a:t>
                      </a:r>
                      <a:r>
                        <a:rPr lang="en-US" sz="1400" dirty="0"/>
                        <a:t> </a:t>
                      </a:r>
                    </a:p>
                  </a:txBody>
                  <a:tcPr/>
                </a:tc>
                <a:tc>
                  <a:txBody>
                    <a:bodyPr/>
                    <a:lstStyle/>
                    <a:p>
                      <a:r>
                        <a:rPr lang="en-US" sz="1400" dirty="0"/>
                        <a:t>To</a:t>
                      </a:r>
                      <a:r>
                        <a:rPr lang="en-US" sz="1400" baseline="0" dirty="0"/>
                        <a:t> </a:t>
                      </a:r>
                      <a:r>
                        <a:rPr lang="en-US" sz="1400" baseline="0" dirty="0" err="1"/>
                        <a:t>sequest</a:t>
                      </a:r>
                      <a:r>
                        <a:rPr lang="en-US" sz="1400" baseline="0" dirty="0"/>
                        <a:t> means to store or remove carbon from the atmosphere </a:t>
                      </a:r>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78257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a:t>
            </a:r>
          </a:p>
        </p:txBody>
      </p:sp>
      <p:sp>
        <p:nvSpPr>
          <p:cNvPr id="3" name="Content Placeholder 2"/>
          <p:cNvSpPr>
            <a:spLocks noGrp="1"/>
          </p:cNvSpPr>
          <p:nvPr>
            <p:ph idx="1"/>
          </p:nvPr>
        </p:nvSpPr>
        <p:spPr/>
        <p:txBody>
          <a:bodyPr>
            <a:normAutofit fontScale="70000" lnSpcReduction="20000"/>
          </a:bodyPr>
          <a:lstStyle/>
          <a:p>
            <a:pPr marL="0" indent="0">
              <a:buNone/>
            </a:pPr>
            <a:r>
              <a:rPr lang="en-AU" dirty="0">
                <a:solidFill>
                  <a:srgbClr val="000000"/>
                </a:solidFill>
              </a:rPr>
              <a:t>CER 		Clean Energy Regulator</a:t>
            </a:r>
          </a:p>
          <a:p>
            <a:pPr marL="0" indent="0">
              <a:buNone/>
            </a:pPr>
            <a:r>
              <a:rPr lang="en-AU" dirty="0">
                <a:solidFill>
                  <a:srgbClr val="000000"/>
                </a:solidFill>
              </a:rPr>
              <a:t>			</a:t>
            </a:r>
            <a:r>
              <a:rPr lang="en-AU" dirty="0">
                <a:solidFill>
                  <a:srgbClr val="000000"/>
                </a:solidFill>
                <a:hlinkClick r:id="rId2"/>
              </a:rPr>
              <a:t>enquiries@cleanenergyregulator.gov.au</a:t>
            </a:r>
            <a:endParaRPr lang="en-AU" dirty="0">
              <a:solidFill>
                <a:srgbClr val="000000"/>
              </a:solidFill>
            </a:endParaRPr>
          </a:p>
          <a:p>
            <a:pPr marL="0" indent="0">
              <a:buNone/>
            </a:pPr>
            <a:r>
              <a:rPr lang="en-AU" dirty="0">
                <a:solidFill>
                  <a:srgbClr val="000000"/>
                </a:solidFill>
              </a:rPr>
              <a:t>			1300 553 542</a:t>
            </a:r>
          </a:p>
          <a:p>
            <a:pPr marL="0" indent="0">
              <a:spcBef>
                <a:spcPts val="300"/>
              </a:spcBef>
              <a:buNone/>
            </a:pPr>
            <a:endParaRPr lang="en-AU" dirty="0">
              <a:solidFill>
                <a:srgbClr val="000000"/>
              </a:solidFill>
            </a:endParaRPr>
          </a:p>
          <a:p>
            <a:pPr marL="0" indent="0">
              <a:spcBef>
                <a:spcPts val="300"/>
              </a:spcBef>
              <a:buNone/>
            </a:pPr>
            <a:r>
              <a:rPr lang="en-AU" dirty="0">
                <a:solidFill>
                  <a:srgbClr val="000000"/>
                </a:solidFill>
              </a:rPr>
              <a:t>NAILSMA 	North Australian Indigenous Land and Sea 							Management Alliance Ltd</a:t>
            </a:r>
          </a:p>
          <a:p>
            <a:pPr marL="0" indent="0">
              <a:buNone/>
            </a:pPr>
            <a:r>
              <a:rPr lang="en-AU" dirty="0">
                <a:solidFill>
                  <a:srgbClr val="000000"/>
                </a:solidFill>
              </a:rPr>
              <a:t>			Glenn James</a:t>
            </a:r>
            <a:br>
              <a:rPr lang="en-AU" dirty="0">
                <a:solidFill>
                  <a:srgbClr val="000000"/>
                </a:solidFill>
              </a:rPr>
            </a:br>
            <a:r>
              <a:rPr lang="en-AU" dirty="0">
                <a:solidFill>
                  <a:srgbClr val="000000"/>
                </a:solidFill>
              </a:rPr>
              <a:t>			Policy and Program Manager</a:t>
            </a:r>
            <a:br>
              <a:rPr lang="en-AU" dirty="0">
                <a:solidFill>
                  <a:srgbClr val="000000"/>
                </a:solidFill>
              </a:rPr>
            </a:br>
            <a:r>
              <a:rPr lang="en-AU" dirty="0">
                <a:solidFill>
                  <a:srgbClr val="000000"/>
                </a:solidFill>
              </a:rPr>
              <a:t>			glenn.james@nailsma.org.au</a:t>
            </a:r>
          </a:p>
          <a:p>
            <a:pPr marL="0" indent="0">
              <a:buNone/>
            </a:pPr>
            <a:r>
              <a:rPr lang="en-AU" dirty="0">
                <a:solidFill>
                  <a:srgbClr val="000000"/>
                </a:solidFill>
              </a:rPr>
              <a:t>			0429120937</a:t>
            </a:r>
          </a:p>
          <a:p>
            <a:pPr marL="0" indent="0">
              <a:buNone/>
            </a:pPr>
            <a:endParaRPr lang="en-AU" dirty="0">
              <a:solidFill>
                <a:srgbClr val="000000"/>
              </a:solidFill>
            </a:endParaRPr>
          </a:p>
          <a:p>
            <a:pPr marL="0" indent="0">
              <a:buNone/>
            </a:pPr>
            <a:endParaRPr lang="en-AU" dirty="0">
              <a:solidFill>
                <a:srgbClr val="000000"/>
              </a:solidFill>
            </a:endParaRPr>
          </a:p>
          <a:p>
            <a:pPr marL="0" indent="0">
              <a:buNone/>
            </a:pPr>
            <a:r>
              <a:rPr lang="en-AU" dirty="0">
                <a:solidFill>
                  <a:srgbClr val="000000"/>
                </a:solidFill>
              </a:rPr>
              <a:t>Land Council	WA, NT, QLD</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pic>
        <p:nvPicPr>
          <p:cNvPr id="6" name="Picture 5"/>
          <p:cNvPicPr>
            <a:picLocks noChangeAspect="1"/>
          </p:cNvPicPr>
          <p:nvPr/>
        </p:nvPicPr>
        <p:blipFill>
          <a:blip r:embed="rId2"/>
          <a:stretch>
            <a:fillRect/>
          </a:stretch>
        </p:blipFill>
        <p:spPr>
          <a:xfrm>
            <a:off x="3147211" y="4320250"/>
            <a:ext cx="2603405" cy="2435444"/>
          </a:xfrm>
          <a:prstGeom prst="rect">
            <a:avLst/>
          </a:prstGeom>
        </p:spPr>
      </p:pic>
      <p:pic>
        <p:nvPicPr>
          <p:cNvPr id="7" name="Picture 6"/>
          <p:cNvPicPr>
            <a:picLocks noChangeAspect="1"/>
          </p:cNvPicPr>
          <p:nvPr/>
        </p:nvPicPr>
        <p:blipFill>
          <a:blip r:embed="rId3"/>
          <a:stretch>
            <a:fillRect/>
          </a:stretch>
        </p:blipFill>
        <p:spPr>
          <a:xfrm>
            <a:off x="5884333" y="4295928"/>
            <a:ext cx="2610556" cy="2459766"/>
          </a:xfrm>
          <a:prstGeom prst="rect">
            <a:avLst/>
          </a:prstGeom>
        </p:spPr>
      </p:pic>
      <p:pic>
        <p:nvPicPr>
          <p:cNvPr id="8" name="Picture 7"/>
          <p:cNvPicPr>
            <a:picLocks noChangeAspect="1"/>
          </p:cNvPicPr>
          <p:nvPr/>
        </p:nvPicPr>
        <p:blipFill>
          <a:blip r:embed="rId4"/>
          <a:stretch>
            <a:fillRect/>
          </a:stretch>
        </p:blipFill>
        <p:spPr>
          <a:xfrm>
            <a:off x="292888" y="4320250"/>
            <a:ext cx="2739874" cy="2435444"/>
          </a:xfrm>
          <a:prstGeom prst="rect">
            <a:avLst/>
          </a:prstGeom>
        </p:spPr>
      </p:pic>
      <p:grpSp>
        <p:nvGrpSpPr>
          <p:cNvPr id="10" name="Group 9"/>
          <p:cNvGrpSpPr/>
          <p:nvPr/>
        </p:nvGrpSpPr>
        <p:grpSpPr>
          <a:xfrm>
            <a:off x="-19589" y="0"/>
            <a:ext cx="9163589" cy="1392979"/>
            <a:chOff x="-29382" y="1600200"/>
            <a:chExt cx="9163589" cy="1392979"/>
          </a:xfrm>
        </p:grpSpPr>
        <p:grpSp>
          <p:nvGrpSpPr>
            <p:cNvPr id="11" name="Group 10"/>
            <p:cNvGrpSpPr/>
            <p:nvPr/>
          </p:nvGrpSpPr>
          <p:grpSpPr>
            <a:xfrm>
              <a:off x="-29382" y="2564296"/>
              <a:ext cx="9144000" cy="428883"/>
              <a:chOff x="1" y="4174418"/>
              <a:chExt cx="9144000" cy="428883"/>
            </a:xfrm>
          </p:grpSpPr>
          <p:pic>
            <p:nvPicPr>
              <p:cNvPr id="13" name="Picture 12"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14" name="Picture 13"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15" name="Picture 14"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16" name="Picture 15"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17" name="Picture 16"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18" name="Picture 17" descr="Pattern_03.tif"/>
              <p:cNvPicPr>
                <a:picLocks noChangeAspect="1"/>
              </p:cNvPicPr>
              <p:nvPr/>
            </p:nvPicPr>
            <p:blipFill rotWithShape="1">
              <a:blip r:embed="rId5">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12"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Real world example: WALFA</a:t>
              </a:r>
            </a:p>
          </p:txBody>
        </p:sp>
      </p:grpSp>
      <p:sp>
        <p:nvSpPr>
          <p:cNvPr id="19" name="TextBox 18"/>
          <p:cNvSpPr txBox="1"/>
          <p:nvPr/>
        </p:nvSpPr>
        <p:spPr>
          <a:xfrm>
            <a:off x="141112" y="1424190"/>
            <a:ext cx="8983300" cy="2862323"/>
          </a:xfrm>
          <a:prstGeom prst="rect">
            <a:avLst/>
          </a:prstGeom>
          <a:noFill/>
        </p:spPr>
        <p:txBody>
          <a:bodyPr wrap="square" rtlCol="0">
            <a:spAutoFit/>
          </a:bodyPr>
          <a:lstStyle/>
          <a:p>
            <a:pPr marL="285750" indent="-285750">
              <a:buFont typeface="Arial"/>
              <a:buChar char="•"/>
            </a:pPr>
            <a:r>
              <a:rPr lang="en-US" dirty="0"/>
              <a:t>An important elder led his people back to manage the plateau country in west Arnhem Land. Using traditional knowledge, with the help of modern science, he and others found a way to reduce the frequency and intensity of wildfires.</a:t>
            </a:r>
          </a:p>
          <a:p>
            <a:pPr marL="285750" indent="-285750">
              <a:buFont typeface="Arial"/>
              <a:buChar char="•"/>
            </a:pPr>
            <a:r>
              <a:rPr lang="en-US" dirty="0"/>
              <a:t>In the early dry season rangers and partners use modern technology (like helicopters and drop torches) to do traditional-style patch burning. This creates a strategic mosaic of small burns that stop the big late dry season wildfires. </a:t>
            </a:r>
          </a:p>
          <a:p>
            <a:pPr marL="285750" indent="-285750">
              <a:buFont typeface="Arial"/>
              <a:buChar char="•"/>
            </a:pPr>
            <a:r>
              <a:rPr lang="en-US" dirty="0"/>
              <a:t>The pictures below are satellite images of west Arnhem land. The red marks are fire scars and shows the size of the wildfires. The picture on the left was taken </a:t>
            </a:r>
            <a:r>
              <a:rPr lang="en-US" b="1" dirty="0"/>
              <a:t>before</a:t>
            </a:r>
            <a:r>
              <a:rPr lang="en-US" dirty="0"/>
              <a:t> the project started whilst the picture on the right was taken </a:t>
            </a:r>
            <a:r>
              <a:rPr lang="en-US" b="1" dirty="0"/>
              <a:t>after</a:t>
            </a:r>
            <a:r>
              <a:rPr lang="en-US" dirty="0"/>
              <a:t>. It shows that the wildfires were much smaller now that they are managed. </a:t>
            </a:r>
          </a:p>
        </p:txBody>
      </p:sp>
      <p:sp>
        <p:nvSpPr>
          <p:cNvPr id="20" name="TextBox 19"/>
          <p:cNvSpPr txBox="1"/>
          <p:nvPr/>
        </p:nvSpPr>
        <p:spPr>
          <a:xfrm>
            <a:off x="2224465" y="6386362"/>
            <a:ext cx="808297" cy="369332"/>
          </a:xfrm>
          <a:prstGeom prst="rect">
            <a:avLst/>
          </a:prstGeom>
          <a:noFill/>
        </p:spPr>
        <p:txBody>
          <a:bodyPr wrap="none" rtlCol="0">
            <a:spAutoFit/>
          </a:bodyPr>
          <a:lstStyle/>
          <a:p>
            <a:r>
              <a:rPr lang="en-US" dirty="0"/>
              <a:t>Before </a:t>
            </a:r>
          </a:p>
        </p:txBody>
      </p:sp>
      <p:sp>
        <p:nvSpPr>
          <p:cNvPr id="21" name="TextBox 20"/>
          <p:cNvSpPr txBox="1"/>
          <p:nvPr/>
        </p:nvSpPr>
        <p:spPr>
          <a:xfrm>
            <a:off x="5094930" y="6386362"/>
            <a:ext cx="655686" cy="369332"/>
          </a:xfrm>
          <a:prstGeom prst="rect">
            <a:avLst/>
          </a:prstGeom>
          <a:noFill/>
        </p:spPr>
        <p:txBody>
          <a:bodyPr wrap="none" rtlCol="0">
            <a:spAutoFit/>
          </a:bodyPr>
          <a:lstStyle/>
          <a:p>
            <a:r>
              <a:rPr lang="en-US" dirty="0"/>
              <a:t>After </a:t>
            </a:r>
          </a:p>
        </p:txBody>
      </p:sp>
    </p:spTree>
    <p:extLst>
      <p:ext uri="{BB962C8B-B14F-4D97-AF65-F5344CB8AC3E}">
        <p14:creationId xmlns:p14="http://schemas.microsoft.com/office/powerpoint/2010/main" val="290423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85750" indent="-285750"/>
            <a:r>
              <a:rPr lang="en-US" sz="1800" dirty="0" err="1"/>
              <a:t>Conocco</a:t>
            </a:r>
            <a:r>
              <a:rPr lang="en-US" sz="1800" dirty="0"/>
              <a:t> Phillips is a big gas company in Darwin that runs a liquefied gas plant which creates a lot of greenhouse gas emissions. To make up for these emissions (to </a:t>
            </a:r>
            <a:r>
              <a:rPr lang="en-US" sz="1800" dirty="0">
                <a:solidFill>
                  <a:srgbClr val="9BBB59"/>
                </a:solidFill>
              </a:rPr>
              <a:t>offset</a:t>
            </a:r>
            <a:r>
              <a:rPr lang="en-US" sz="1800" dirty="0"/>
              <a:t> them) they agreed to pay the people of Arnhem land to fund a savanna fire management project. </a:t>
            </a:r>
          </a:p>
          <a:p>
            <a:pPr marL="285750" indent="-285750"/>
            <a:r>
              <a:rPr lang="en-US" sz="1800" dirty="0"/>
              <a:t>From 2006 – 2011 (5 years) the project has saved approximately 900,000 tonnes of greenhouse gas emissions. In turn they have been paid approximately $1 million dollars a year. This money helps run the project, provide jobs and support the community. </a:t>
            </a:r>
          </a:p>
          <a:p>
            <a:endParaRPr lang="en-US" sz="1800" dirty="0"/>
          </a:p>
        </p:txBody>
      </p:sp>
      <p:grpSp>
        <p:nvGrpSpPr>
          <p:cNvPr id="4" name="Group 3"/>
          <p:cNvGrpSpPr/>
          <p:nvPr/>
        </p:nvGrpSpPr>
        <p:grpSpPr>
          <a:xfrm>
            <a:off x="-19589" y="0"/>
            <a:ext cx="9163589" cy="1392979"/>
            <a:chOff x="-29382" y="1600200"/>
            <a:chExt cx="9163589" cy="1392979"/>
          </a:xfrm>
        </p:grpSpPr>
        <p:grpSp>
          <p:nvGrpSpPr>
            <p:cNvPr id="5" name="Group 4"/>
            <p:cNvGrpSpPr/>
            <p:nvPr/>
          </p:nvGrpSpPr>
          <p:grpSpPr>
            <a:xfrm>
              <a:off x="-29382" y="2564296"/>
              <a:ext cx="9144000" cy="428883"/>
              <a:chOff x="1" y="4174418"/>
              <a:chExt cx="9144000" cy="428883"/>
            </a:xfrm>
          </p:grpSpPr>
          <p:pic>
            <p:nvPicPr>
              <p:cNvPr id="7" name="Picture 6" descr="Pattern_03.tif"/>
              <p:cNvPicPr>
                <a:picLocks noChangeAspect="1"/>
              </p:cNvPicPr>
              <p:nvPr/>
            </p:nvPicPr>
            <p:blipFill rotWithShape="1">
              <a:blip r:embed="rId2">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8" name="Picture 7" descr="Pattern_03.tif"/>
              <p:cNvPicPr>
                <a:picLocks noChangeAspect="1"/>
              </p:cNvPicPr>
              <p:nvPr/>
            </p:nvPicPr>
            <p:blipFill rotWithShape="1">
              <a:blip r:embed="rId2">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9" name="Picture 8" descr="Pattern_03.tif"/>
              <p:cNvPicPr>
                <a:picLocks noChangeAspect="1"/>
              </p:cNvPicPr>
              <p:nvPr/>
            </p:nvPicPr>
            <p:blipFill rotWithShape="1">
              <a:blip r:embed="rId2">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10" name="Picture 9" descr="Pattern_03.tif"/>
              <p:cNvPicPr>
                <a:picLocks noChangeAspect="1"/>
              </p:cNvPicPr>
              <p:nvPr/>
            </p:nvPicPr>
            <p:blipFill rotWithShape="1">
              <a:blip r:embed="rId2">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11" name="Picture 10" descr="Pattern_03.tif"/>
              <p:cNvPicPr>
                <a:picLocks noChangeAspect="1"/>
              </p:cNvPicPr>
              <p:nvPr/>
            </p:nvPicPr>
            <p:blipFill rotWithShape="1">
              <a:blip r:embed="rId2">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12" name="Picture 11" descr="Pattern_03.tif"/>
              <p:cNvPicPr>
                <a:picLocks noChangeAspect="1"/>
              </p:cNvPicPr>
              <p:nvPr/>
            </p:nvPicPr>
            <p:blipFill rotWithShape="1">
              <a:blip r:embed="rId2">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6"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Real world example: WALFA</a:t>
              </a:r>
            </a:p>
          </p:txBody>
        </p:sp>
      </p:grpSp>
      <p:pic>
        <p:nvPicPr>
          <p:cNvPr id="13" name="Picture 12"/>
          <p:cNvPicPr>
            <a:picLocks noChangeAspect="1"/>
          </p:cNvPicPr>
          <p:nvPr/>
        </p:nvPicPr>
        <p:blipFill>
          <a:blip r:embed="rId3"/>
          <a:stretch>
            <a:fillRect/>
          </a:stretch>
        </p:blipFill>
        <p:spPr>
          <a:xfrm>
            <a:off x="596900" y="3945467"/>
            <a:ext cx="3378200" cy="2743200"/>
          </a:xfrm>
          <a:prstGeom prst="rect">
            <a:avLst/>
          </a:prstGeom>
        </p:spPr>
      </p:pic>
      <p:pic>
        <p:nvPicPr>
          <p:cNvPr id="14" name="Picture 13"/>
          <p:cNvPicPr>
            <a:picLocks noChangeAspect="1"/>
          </p:cNvPicPr>
          <p:nvPr/>
        </p:nvPicPr>
        <p:blipFill>
          <a:blip r:embed="rId4"/>
          <a:stretch>
            <a:fillRect/>
          </a:stretch>
        </p:blipFill>
        <p:spPr>
          <a:xfrm>
            <a:off x="4316562" y="3945467"/>
            <a:ext cx="4553682" cy="2393244"/>
          </a:xfrm>
          <a:prstGeom prst="rect">
            <a:avLst/>
          </a:prstGeom>
        </p:spPr>
      </p:pic>
      <p:sp>
        <p:nvSpPr>
          <p:cNvPr id="15" name="TextBox 14"/>
          <p:cNvSpPr txBox="1"/>
          <p:nvPr/>
        </p:nvSpPr>
        <p:spPr>
          <a:xfrm>
            <a:off x="762001" y="6253666"/>
            <a:ext cx="2359440" cy="307777"/>
          </a:xfrm>
          <a:prstGeom prst="rect">
            <a:avLst/>
          </a:prstGeom>
          <a:noFill/>
        </p:spPr>
        <p:txBody>
          <a:bodyPr wrap="none" rtlCol="0">
            <a:spAutoFit/>
          </a:bodyPr>
          <a:lstStyle/>
          <a:p>
            <a:r>
              <a:rPr lang="en-US" sz="1400" dirty="0" err="1"/>
              <a:t>Conocco</a:t>
            </a:r>
            <a:r>
              <a:rPr lang="en-US" sz="1400" dirty="0"/>
              <a:t> Phillips gas company</a:t>
            </a:r>
          </a:p>
        </p:txBody>
      </p:sp>
      <p:sp>
        <p:nvSpPr>
          <p:cNvPr id="16" name="TextBox 15"/>
          <p:cNvSpPr txBox="1"/>
          <p:nvPr/>
        </p:nvSpPr>
        <p:spPr>
          <a:xfrm>
            <a:off x="4316562" y="6336268"/>
            <a:ext cx="3978423" cy="307777"/>
          </a:xfrm>
          <a:prstGeom prst="rect">
            <a:avLst/>
          </a:prstGeom>
          <a:noFill/>
        </p:spPr>
        <p:txBody>
          <a:bodyPr wrap="none" rtlCol="0">
            <a:spAutoFit/>
          </a:bodyPr>
          <a:lstStyle/>
          <a:p>
            <a:r>
              <a:rPr lang="en-US" sz="1400" dirty="0"/>
              <a:t>Using science to measure greenhouse gas emissions</a:t>
            </a:r>
          </a:p>
        </p:txBody>
      </p:sp>
    </p:spTree>
    <p:extLst>
      <p:ext uri="{BB962C8B-B14F-4D97-AF65-F5344CB8AC3E}">
        <p14:creationId xmlns:p14="http://schemas.microsoft.com/office/powerpoint/2010/main" val="195062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studies </a:t>
            </a:r>
            <a:br>
              <a:rPr lang="en-US" dirty="0"/>
            </a:br>
            <a:r>
              <a:rPr lang="en-US" dirty="0"/>
              <a:t>Fire River Fire Project </a:t>
            </a:r>
          </a:p>
        </p:txBody>
      </p:sp>
      <p:sp>
        <p:nvSpPr>
          <p:cNvPr id="3" name="Content Placeholder 2"/>
          <p:cNvSpPr>
            <a:spLocks noGrp="1"/>
          </p:cNvSpPr>
          <p:nvPr>
            <p:ph idx="1"/>
          </p:nvPr>
        </p:nvSpPr>
        <p:spPr>
          <a:xfrm>
            <a:off x="112889" y="1437394"/>
            <a:ext cx="3978191" cy="5237162"/>
          </a:xfrm>
        </p:spPr>
        <p:txBody>
          <a:bodyPr>
            <a:normAutofit lnSpcReduction="10000"/>
          </a:bodyPr>
          <a:lstStyle/>
          <a:p>
            <a:r>
              <a:rPr lang="en-AU" sz="1800" dirty="0">
                <a:solidFill>
                  <a:srgbClr val="000000"/>
                </a:solidFill>
              </a:rPr>
              <a:t>The Indigenous Land Corporation (ILC) manages Fish River Station (NT) and has established the Fish River Fire Project to demonstrate how </a:t>
            </a:r>
            <a:r>
              <a:rPr lang="en-AU" sz="1800" dirty="0" err="1">
                <a:solidFill>
                  <a:srgbClr val="000000"/>
                </a:solidFill>
              </a:rPr>
              <a:t>Savanna</a:t>
            </a:r>
            <a:r>
              <a:rPr lang="en-AU" sz="1800" dirty="0">
                <a:solidFill>
                  <a:srgbClr val="000000"/>
                </a:solidFill>
              </a:rPr>
              <a:t> burning for abatement can establish a sustainable enterprise that not only :</a:t>
            </a:r>
          </a:p>
          <a:p>
            <a:pPr lvl="1"/>
            <a:r>
              <a:rPr lang="en-AU" sz="1400" dirty="0">
                <a:solidFill>
                  <a:srgbClr val="000000"/>
                </a:solidFill>
              </a:rPr>
              <a:t>protects the property's significant biodiversity values, but also </a:t>
            </a:r>
          </a:p>
          <a:p>
            <a:pPr lvl="1"/>
            <a:r>
              <a:rPr lang="en-AU" sz="1400" dirty="0">
                <a:solidFill>
                  <a:srgbClr val="000000"/>
                </a:solidFill>
              </a:rPr>
              <a:t>generates employment and income for Indigenous people. </a:t>
            </a:r>
          </a:p>
          <a:p>
            <a:endParaRPr lang="en-AU" sz="1800" dirty="0">
              <a:solidFill>
                <a:srgbClr val="000000"/>
              </a:solidFill>
            </a:endParaRPr>
          </a:p>
          <a:p>
            <a:r>
              <a:rPr lang="en-AU" sz="1800" dirty="0">
                <a:solidFill>
                  <a:srgbClr val="000000"/>
                </a:solidFill>
              </a:rPr>
              <a:t>The ILC has worked hard to make Fish River the first project approved as a </a:t>
            </a:r>
            <a:r>
              <a:rPr lang="en-AU" sz="1800" dirty="0" err="1">
                <a:solidFill>
                  <a:srgbClr val="000000"/>
                </a:solidFill>
              </a:rPr>
              <a:t>savanna</a:t>
            </a:r>
            <a:r>
              <a:rPr lang="en-AU" sz="1800" dirty="0">
                <a:solidFill>
                  <a:srgbClr val="000000"/>
                </a:solidFill>
              </a:rPr>
              <a:t> burning methodology, so it can act as a demonstration project.  </a:t>
            </a:r>
          </a:p>
          <a:p>
            <a:r>
              <a:rPr lang="en-AU" sz="1800" dirty="0">
                <a:solidFill>
                  <a:srgbClr val="000000"/>
                </a:solidFill>
              </a:rPr>
              <a:t>Income from the sale of the credits are reinvested into land management on Fish River. </a:t>
            </a:r>
          </a:p>
        </p:txBody>
      </p:sp>
      <p:pic>
        <p:nvPicPr>
          <p:cNvPr id="4" name="Picture 3" descr="C:\Users\dbush\Desktop\Combined Seasonal Burn Maps 300ppi.jpg"/>
          <p:cNvPicPr>
            <a:picLocks noGrp="1" noChangeAspect="1" noChangeArrowheads="1"/>
          </p:cNvPicPr>
          <p:nvPr/>
        </p:nvPicPr>
        <p:blipFill rotWithShape="1">
          <a:blip r:embed="rId2" cstate="print">
            <a:extLst>
              <a:ext uri="{28A0092B-C50C-407E-A947-70E740481C1C}">
                <a14:useLocalDpi xmlns:a14="http://schemas.microsoft.com/office/drawing/2010/main" val="0"/>
              </a:ext>
            </a:extLst>
          </a:blip>
          <a:srcRect t="9892"/>
          <a:stretch/>
        </p:blipFill>
        <p:spPr bwMode="auto">
          <a:xfrm>
            <a:off x="4091080" y="2469443"/>
            <a:ext cx="4856508" cy="323144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19589" y="0"/>
            <a:ext cx="9163589" cy="1392979"/>
            <a:chOff x="-29382" y="1600200"/>
            <a:chExt cx="9163589" cy="1392979"/>
          </a:xfrm>
        </p:grpSpPr>
        <p:grpSp>
          <p:nvGrpSpPr>
            <p:cNvPr id="6" name="Group 5"/>
            <p:cNvGrpSpPr/>
            <p:nvPr/>
          </p:nvGrpSpPr>
          <p:grpSpPr>
            <a:xfrm>
              <a:off x="-29382" y="2564296"/>
              <a:ext cx="9144000" cy="428883"/>
              <a:chOff x="1" y="4174418"/>
              <a:chExt cx="9144000" cy="428883"/>
            </a:xfrm>
          </p:grpSpPr>
          <p:pic>
            <p:nvPicPr>
              <p:cNvPr id="8" name="Picture 7"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9" name="Picture 8"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10" name="Picture 9"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11" name="Picture 10"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12" name="Picture 11" descr="Pattern_03.tif"/>
              <p:cNvPicPr>
                <a:picLocks noChangeAspect="1"/>
              </p:cNvPicPr>
              <p:nvPr/>
            </p:nvPicPr>
            <p:blipFill rotWithShape="1">
              <a:blip r:embed="rId3">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13" name="Picture 12" descr="Pattern_03.tif"/>
              <p:cNvPicPr>
                <a:picLocks noChangeAspect="1"/>
              </p:cNvPicPr>
              <p:nvPr/>
            </p:nvPicPr>
            <p:blipFill rotWithShape="1">
              <a:blip r:embed="rId3">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7"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Real world example: Fish River</a:t>
              </a:r>
            </a:p>
          </p:txBody>
        </p:sp>
      </p:grpSp>
      <p:sp>
        <p:nvSpPr>
          <p:cNvPr id="15" name="TextBox 14"/>
          <p:cNvSpPr txBox="1"/>
          <p:nvPr/>
        </p:nvSpPr>
        <p:spPr>
          <a:xfrm>
            <a:off x="4290320" y="2311778"/>
            <a:ext cx="1861582" cy="369332"/>
          </a:xfrm>
          <a:prstGeom prst="rect">
            <a:avLst/>
          </a:prstGeom>
          <a:noFill/>
        </p:spPr>
        <p:txBody>
          <a:bodyPr wrap="none" rtlCol="0">
            <a:spAutoFit/>
          </a:bodyPr>
          <a:lstStyle/>
          <a:p>
            <a:r>
              <a:rPr lang="en-US" dirty="0"/>
              <a:t>Before. Year 2000</a:t>
            </a:r>
          </a:p>
        </p:txBody>
      </p:sp>
      <p:sp>
        <p:nvSpPr>
          <p:cNvPr id="16" name="TextBox 15"/>
          <p:cNvSpPr txBox="1"/>
          <p:nvPr/>
        </p:nvSpPr>
        <p:spPr>
          <a:xfrm>
            <a:off x="7242900" y="2311778"/>
            <a:ext cx="1704688" cy="369332"/>
          </a:xfrm>
          <a:prstGeom prst="rect">
            <a:avLst/>
          </a:prstGeom>
          <a:noFill/>
        </p:spPr>
        <p:txBody>
          <a:bodyPr wrap="none" rtlCol="0">
            <a:spAutoFit/>
          </a:bodyPr>
          <a:lstStyle/>
          <a:p>
            <a:r>
              <a:rPr lang="en-US" dirty="0"/>
              <a:t>After. Year 2012 </a:t>
            </a:r>
          </a:p>
        </p:txBody>
      </p:sp>
    </p:spTree>
    <p:extLst>
      <p:ext uri="{BB962C8B-B14F-4D97-AF65-F5344CB8AC3E}">
        <p14:creationId xmlns:p14="http://schemas.microsoft.com/office/powerpoint/2010/main" val="41939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089" y="1582772"/>
            <a:ext cx="5731187" cy="5275228"/>
          </a:xfrm>
        </p:spPr>
        <p:txBody>
          <a:bodyPr>
            <a:normAutofit/>
          </a:bodyPr>
          <a:lstStyle/>
          <a:p>
            <a:r>
              <a:rPr lang="en-US" sz="1800" dirty="0"/>
              <a:t>The International Panel on Climate Change (IPCC) has confirmed that the climate is changing and the main cause is extra greenhouse gases (</a:t>
            </a:r>
            <a:r>
              <a:rPr lang="en-US" sz="1800" dirty="0">
                <a:solidFill>
                  <a:srgbClr val="9BBB59"/>
                </a:solidFill>
              </a:rPr>
              <a:t>emissions</a:t>
            </a:r>
            <a:r>
              <a:rPr lang="en-US" sz="1800" dirty="0"/>
              <a:t>) in the atmosphere released by human activities. </a:t>
            </a:r>
          </a:p>
          <a:p>
            <a:pPr lvl="1"/>
            <a:r>
              <a:rPr lang="en-US" sz="1800" dirty="0"/>
              <a:t>E.g. burning coal and oil to run cars and create electricity </a:t>
            </a:r>
          </a:p>
          <a:p>
            <a:pPr lvl="1"/>
            <a:r>
              <a:rPr lang="en-US" sz="1800" dirty="0"/>
              <a:t>E.g. clearing bush and forests to build cities and to grow crops and animals </a:t>
            </a:r>
          </a:p>
          <a:p>
            <a:r>
              <a:rPr lang="en-US" sz="1800" dirty="0"/>
              <a:t>In Australia one way to combat climate change is with carbon projects</a:t>
            </a:r>
          </a:p>
          <a:p>
            <a:r>
              <a:rPr lang="en-US" sz="1800" dirty="0"/>
              <a:t>It is where people or organisations change the way they do any type of business to reduce (</a:t>
            </a:r>
            <a:r>
              <a:rPr lang="en-US" sz="1800" dirty="0" err="1">
                <a:solidFill>
                  <a:srgbClr val="9BBB59"/>
                </a:solidFill>
              </a:rPr>
              <a:t>sequest</a:t>
            </a:r>
            <a:r>
              <a:rPr lang="en-US" sz="1800" dirty="0"/>
              <a:t>) or avoid (</a:t>
            </a:r>
            <a:r>
              <a:rPr lang="en-US" sz="1800" dirty="0">
                <a:solidFill>
                  <a:srgbClr val="9BBB59"/>
                </a:solidFill>
              </a:rPr>
              <a:t>abate</a:t>
            </a:r>
            <a:r>
              <a:rPr lang="en-US" sz="1800" dirty="0"/>
              <a:t>) emissions. </a:t>
            </a:r>
          </a:p>
          <a:p>
            <a:r>
              <a:rPr lang="en-US" sz="1800" dirty="0"/>
              <a:t>There are many types of projects that can be done, but some projects are specifically designed for people working and living on country and the land. These are referred to as </a:t>
            </a:r>
            <a:r>
              <a:rPr lang="en-US" sz="1800" dirty="0">
                <a:solidFill>
                  <a:srgbClr val="9BBB59"/>
                </a:solidFill>
              </a:rPr>
              <a:t>carbon farming projects.</a:t>
            </a:r>
          </a:p>
          <a:p>
            <a:pPr marL="0" indent="0">
              <a:buNone/>
            </a:pPr>
            <a:endParaRPr lang="en-US" dirty="0"/>
          </a:p>
          <a:p>
            <a:pPr marL="0" indent="0">
              <a:buNone/>
            </a:pPr>
            <a:endParaRPr lang="en-US" dirty="0">
              <a:solidFill>
                <a:srgbClr val="008000"/>
              </a:solidFill>
            </a:endParaRPr>
          </a:p>
        </p:txBody>
      </p:sp>
      <p:pic>
        <p:nvPicPr>
          <p:cNvPr id="10" name="Picture 9"/>
          <p:cNvPicPr>
            <a:picLocks noChangeAspect="1"/>
          </p:cNvPicPr>
          <p:nvPr/>
        </p:nvPicPr>
        <p:blipFill>
          <a:blip r:embed="rId3"/>
          <a:stretch>
            <a:fillRect/>
          </a:stretch>
        </p:blipFill>
        <p:spPr>
          <a:xfrm>
            <a:off x="6098785" y="1604308"/>
            <a:ext cx="3045215" cy="2267539"/>
          </a:xfrm>
          <a:prstGeom prst="rect">
            <a:avLst/>
          </a:prstGeom>
        </p:spPr>
      </p:pic>
      <p:pic>
        <p:nvPicPr>
          <p:cNvPr id="11" name="Picture 10"/>
          <p:cNvPicPr>
            <a:picLocks noChangeAspect="1"/>
          </p:cNvPicPr>
          <p:nvPr/>
        </p:nvPicPr>
        <p:blipFill>
          <a:blip r:embed="rId4"/>
          <a:stretch>
            <a:fillRect/>
          </a:stretch>
        </p:blipFill>
        <p:spPr>
          <a:xfrm>
            <a:off x="6098785" y="4077615"/>
            <a:ext cx="2928251" cy="2379870"/>
          </a:xfrm>
          <a:prstGeom prst="rect">
            <a:avLst/>
          </a:prstGeom>
        </p:spPr>
      </p:pic>
      <p:grpSp>
        <p:nvGrpSpPr>
          <p:cNvPr id="20" name="Group 19"/>
          <p:cNvGrpSpPr/>
          <p:nvPr/>
        </p:nvGrpSpPr>
        <p:grpSpPr>
          <a:xfrm>
            <a:off x="-19589" y="0"/>
            <a:ext cx="9163589" cy="1392979"/>
            <a:chOff x="-29382" y="1600200"/>
            <a:chExt cx="9163589" cy="1392979"/>
          </a:xfrm>
        </p:grpSpPr>
        <p:grpSp>
          <p:nvGrpSpPr>
            <p:cNvPr id="21" name="Group 20"/>
            <p:cNvGrpSpPr/>
            <p:nvPr/>
          </p:nvGrpSpPr>
          <p:grpSpPr>
            <a:xfrm>
              <a:off x="-29382" y="2564296"/>
              <a:ext cx="9144000" cy="428883"/>
              <a:chOff x="1" y="4174418"/>
              <a:chExt cx="9144000" cy="428883"/>
            </a:xfrm>
          </p:grpSpPr>
          <p:pic>
            <p:nvPicPr>
              <p:cNvPr id="23" name="Picture 22"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 y="4222845"/>
                <a:ext cx="1682414" cy="380456"/>
              </a:xfrm>
              <a:prstGeom prst="rect">
                <a:avLst/>
              </a:prstGeom>
            </p:spPr>
          </p:pic>
          <p:pic>
            <p:nvPicPr>
              <p:cNvPr id="24" name="Picture 23"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1682415" y="4222845"/>
                <a:ext cx="1682414" cy="380456"/>
              </a:xfrm>
              <a:prstGeom prst="rect">
                <a:avLst/>
              </a:prstGeom>
            </p:spPr>
          </p:pic>
          <p:pic>
            <p:nvPicPr>
              <p:cNvPr id="25" name="Picture 24"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3364829" y="4222845"/>
                <a:ext cx="1682414" cy="380456"/>
              </a:xfrm>
              <a:prstGeom prst="rect">
                <a:avLst/>
              </a:prstGeom>
            </p:spPr>
          </p:pic>
          <p:pic>
            <p:nvPicPr>
              <p:cNvPr id="26" name="Picture 25"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5047243" y="4222845"/>
                <a:ext cx="1682414" cy="380456"/>
              </a:xfrm>
              <a:prstGeom prst="rect">
                <a:avLst/>
              </a:prstGeom>
            </p:spPr>
          </p:pic>
          <p:pic>
            <p:nvPicPr>
              <p:cNvPr id="27" name="Picture 26" descr="Pattern_03.tif"/>
              <p:cNvPicPr>
                <a:picLocks noChangeAspect="1"/>
              </p:cNvPicPr>
              <p:nvPr/>
            </p:nvPicPr>
            <p:blipFill rotWithShape="1">
              <a:blip r:embed="rId5">
                <a:extLst>
                  <a:ext uri="{28A0092B-C50C-407E-A947-70E740481C1C}">
                    <a14:useLocalDpi xmlns:a14="http://schemas.microsoft.com/office/drawing/2010/main" val="0"/>
                  </a:ext>
                </a:extLst>
              </a:blip>
              <a:srcRect r="6855"/>
              <a:stretch/>
            </p:blipFill>
            <p:spPr>
              <a:xfrm>
                <a:off x="6729657" y="4185017"/>
                <a:ext cx="1682414" cy="380456"/>
              </a:xfrm>
              <a:prstGeom prst="rect">
                <a:avLst/>
              </a:prstGeom>
            </p:spPr>
          </p:pic>
          <p:pic>
            <p:nvPicPr>
              <p:cNvPr id="28" name="Picture 27" descr="Pattern_03.tif"/>
              <p:cNvPicPr>
                <a:picLocks noChangeAspect="1"/>
              </p:cNvPicPr>
              <p:nvPr/>
            </p:nvPicPr>
            <p:blipFill rotWithShape="1">
              <a:blip r:embed="rId5">
                <a:extLst>
                  <a:ext uri="{28A0092B-C50C-407E-A947-70E740481C1C}">
                    <a14:useLocalDpi xmlns:a14="http://schemas.microsoft.com/office/drawing/2010/main" val="0"/>
                  </a:ext>
                </a:extLst>
              </a:blip>
              <a:srcRect l="-1" r="59478"/>
              <a:stretch/>
            </p:blipFill>
            <p:spPr>
              <a:xfrm>
                <a:off x="8412071" y="4174418"/>
                <a:ext cx="731930" cy="380456"/>
              </a:xfrm>
              <a:prstGeom prst="rect">
                <a:avLst/>
              </a:prstGeom>
            </p:spPr>
          </p:pic>
        </p:grpSp>
        <p:sp>
          <p:nvSpPr>
            <p:cNvPr id="22" name="Title 1"/>
            <p:cNvSpPr txBox="1">
              <a:spLocks/>
            </p:cNvSpPr>
            <p:nvPr/>
          </p:nvSpPr>
          <p:spPr>
            <a:xfrm>
              <a:off x="-29382" y="1600200"/>
              <a:ext cx="9163589" cy="1060950"/>
            </a:xfrm>
            <a:prstGeom prst="rect">
              <a:avLst/>
            </a:prstGeom>
            <a:solidFill>
              <a:srgbClr val="C0504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What are carbon farming projects?</a:t>
              </a:r>
            </a:p>
          </p:txBody>
        </p:sp>
      </p:grpSp>
    </p:spTree>
    <p:extLst>
      <p:ext uri="{BB962C8B-B14F-4D97-AF65-F5344CB8AC3E}">
        <p14:creationId xmlns:p14="http://schemas.microsoft.com/office/powerpoint/2010/main" val="907609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36099</TotalTime>
  <Words>8852</Words>
  <Application>Microsoft Office PowerPoint</Application>
  <PresentationFormat>On-screen Show (4:3)</PresentationFormat>
  <Paragraphs>1009</Paragraphs>
  <Slides>56</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Courier New</vt:lpstr>
      <vt:lpstr>Lucida Grande</vt:lpstr>
      <vt:lpstr>Wingdings</vt:lpstr>
      <vt:lpstr>Office Theme</vt:lpstr>
      <vt:lpstr>PowerPoint Presentation</vt:lpstr>
      <vt:lpstr>About this resource</vt:lpstr>
      <vt:lpstr>PowerPoint Presentation</vt:lpstr>
      <vt:lpstr>Table of Contents</vt:lpstr>
      <vt:lpstr>PowerPoint Presentation</vt:lpstr>
      <vt:lpstr>PowerPoint Presentation</vt:lpstr>
      <vt:lpstr>PowerPoint Presentation</vt:lpstr>
      <vt:lpstr>Case studies  Fire River Fire Project </vt:lpstr>
      <vt:lpstr>PowerPoint Presentation</vt:lpstr>
      <vt:lpstr>PowerPoint Presentation</vt:lpstr>
      <vt:lpstr>PowerPoint Presentation</vt:lpstr>
      <vt:lpstr>PowerPoint Presentation</vt:lpstr>
      <vt:lpstr>PowerPoint Presentation</vt:lpstr>
      <vt:lpstr>Step 1: Plan your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 Register your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 Run your project</vt:lpstr>
      <vt:lpstr>PowerPoint Presentation</vt:lpstr>
      <vt:lpstr>PowerPoint Presentation</vt:lpstr>
      <vt:lpstr>PowerPoint Presentation</vt:lpstr>
      <vt:lpstr>PowerPoint Presentation</vt:lpstr>
      <vt:lpstr>PowerPoint Presentation</vt:lpstr>
      <vt:lpstr>PowerPoint Presentation</vt:lpstr>
      <vt:lpstr>Step 5: Close your project</vt:lpstr>
      <vt:lpstr>PowerPoint Presentation</vt:lpstr>
      <vt:lpstr>PowerPoint Presentation</vt:lpstr>
      <vt:lpstr>Transitioning policies </vt:lpstr>
      <vt:lpstr>PowerPoint Presentation</vt:lpstr>
      <vt:lpstr>PowerPoint Presentation</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Farming Savanna Fire Management Projects</dc:title>
  <dc:creator>Mac Book</dc:creator>
  <cp:lastModifiedBy>Lui James</cp:lastModifiedBy>
  <cp:revision>176</cp:revision>
  <dcterms:created xsi:type="dcterms:W3CDTF">2015-07-23T01:08:49Z</dcterms:created>
  <dcterms:modified xsi:type="dcterms:W3CDTF">2018-08-22T05:12:03Z</dcterms:modified>
</cp:coreProperties>
</file>